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4"/>
    <p:sldMasterId id="2147483685" r:id="rId5"/>
  </p:sldMasterIdLst>
  <p:notesMasterIdLst>
    <p:notesMasterId r:id="rId28"/>
  </p:notesMasterIdLst>
  <p:sldIdLst>
    <p:sldId id="260" r:id="rId6"/>
    <p:sldId id="264" r:id="rId7"/>
    <p:sldId id="272" r:id="rId8"/>
    <p:sldId id="280" r:id="rId9"/>
    <p:sldId id="275" r:id="rId10"/>
    <p:sldId id="276" r:id="rId11"/>
    <p:sldId id="273" r:id="rId12"/>
    <p:sldId id="274" r:id="rId13"/>
    <p:sldId id="269" r:id="rId14"/>
    <p:sldId id="270" r:id="rId15"/>
    <p:sldId id="277" r:id="rId16"/>
    <p:sldId id="278" r:id="rId17"/>
    <p:sldId id="279" r:id="rId18"/>
    <p:sldId id="282" r:id="rId19"/>
    <p:sldId id="284" r:id="rId20"/>
    <p:sldId id="285" r:id="rId21"/>
    <p:sldId id="286" r:id="rId22"/>
    <p:sldId id="287" r:id="rId23"/>
    <p:sldId id="271" r:id="rId24"/>
    <p:sldId id="283" r:id="rId25"/>
    <p:sldId id="263" r:id="rId26"/>
    <p:sldId id="25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CB7853-100D-B545-899F-27834474D016}">
          <p14:sldIdLst>
            <p14:sldId id="260"/>
            <p14:sldId id="264"/>
            <p14:sldId id="272"/>
            <p14:sldId id="280"/>
            <p14:sldId id="275"/>
            <p14:sldId id="276"/>
            <p14:sldId id="273"/>
            <p14:sldId id="274"/>
            <p14:sldId id="269"/>
            <p14:sldId id="270"/>
            <p14:sldId id="277"/>
            <p14:sldId id="278"/>
            <p14:sldId id="279"/>
            <p14:sldId id="282"/>
            <p14:sldId id="284"/>
            <p14:sldId id="285"/>
            <p14:sldId id="286"/>
            <p14:sldId id="287"/>
            <p14:sldId id="271"/>
            <p14:sldId id="283"/>
          </p14:sldIdLst>
        </p14:section>
        <p14:section name="templates" id="{39303DAC-411C-3C4D-AF76-8CCDDA8BC2DF}">
          <p14:sldIdLst>
            <p14:sldId id="263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48"/>
    <p:restoredTop sz="94576"/>
  </p:normalViewPr>
  <p:slideViewPr>
    <p:cSldViewPr snapToGrid="0">
      <p:cViewPr>
        <p:scale>
          <a:sx n="98" d="100"/>
          <a:sy n="98" d="100"/>
        </p:scale>
        <p:origin x="96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4CCA7-5F16-0843-861B-DA1F7199038E}" type="datetimeFigureOut">
              <a:rPr lang="en-DE" smtClean="0"/>
              <a:t>22.01.26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24BD5-F924-DD4E-B142-6415986110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329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24BD5-F924-DD4E-B142-64159861103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130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FB619D2D-0E84-A2EF-6848-8BE89DAAF8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6446" y="5868761"/>
            <a:ext cx="165500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DE" dirty="0"/>
              <a:t>Name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54AEEDE-C645-21D2-2C2A-5B3204DFA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6445" y="5108574"/>
            <a:ext cx="385154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DE" dirty="0"/>
              <a:t>Occasion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B402B250-1DF9-76A5-8D51-84E901C166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7752" y="5868761"/>
            <a:ext cx="12302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Date</a:t>
            </a:r>
            <a:endParaRPr lang="en-DE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D2CF20E-756E-B0FF-7BD9-81B43093F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8848" y="3370941"/>
            <a:ext cx="8539113" cy="1086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7" name="Google Shape;66;p11">
            <a:extLst>
              <a:ext uri="{FF2B5EF4-FFF2-40B4-BE49-F238E27FC236}">
                <a16:creationId xmlns:a16="http://schemas.microsoft.com/office/drawing/2014/main" id="{26CCD210-ECB0-08A0-2881-633C7DE1EB58}"/>
              </a:ext>
            </a:extLst>
          </p:cNvPr>
          <p:cNvPicPr preferRelativeResize="0"/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0519646" y="506526"/>
            <a:ext cx="1473815" cy="14841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572314D3-386F-7D13-05B7-C28544B8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849" y="462101"/>
            <a:ext cx="8539113" cy="2725365"/>
          </a:xfrm>
          <a:ln>
            <a:noFill/>
          </a:ln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D668FD-079B-2F50-7B7D-5C765150C86F}"/>
              </a:ext>
            </a:extLst>
          </p:cNvPr>
          <p:cNvCxnSpPr>
            <a:cxnSpLocks/>
          </p:cNvCxnSpPr>
          <p:nvPr userDrawn="1"/>
        </p:nvCxnSpPr>
        <p:spPr>
          <a:xfrm flipH="1">
            <a:off x="484554" y="4584858"/>
            <a:ext cx="5605096" cy="7233"/>
          </a:xfrm>
          <a:prstGeom prst="line">
            <a:avLst/>
          </a:prstGeom>
          <a:ln w="76200">
            <a:gradFill flip="none" rotWithShape="1">
              <a:gsLst>
                <a:gs pos="50000">
                  <a:schemeClr val="accent2"/>
                </a:gs>
                <a:gs pos="0">
                  <a:schemeClr val="accent1"/>
                </a:gs>
                <a:gs pos="75000">
                  <a:schemeClr val="accent4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64D562-437F-E503-C9A0-3294F1BF454D}"/>
              </a:ext>
            </a:extLst>
          </p:cNvPr>
          <p:cNvCxnSpPr>
            <a:cxnSpLocks/>
          </p:cNvCxnSpPr>
          <p:nvPr userDrawn="1"/>
        </p:nvCxnSpPr>
        <p:spPr>
          <a:xfrm>
            <a:off x="6080941" y="4584858"/>
            <a:ext cx="3817021" cy="0"/>
          </a:xfrm>
          <a:prstGeom prst="line">
            <a:avLst/>
          </a:prstGeom>
          <a:ln w="76200">
            <a:gradFill flip="none" rotWithShape="1">
              <a:gsLst>
                <a:gs pos="50000">
                  <a:schemeClr val="accent2"/>
                </a:gs>
                <a:gs pos="0">
                  <a:schemeClr val="accent1"/>
                </a:gs>
                <a:gs pos="75000">
                  <a:schemeClr val="accent4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05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138A7-E984-7221-0C78-7298BC01C0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E566131-F124-4175-DFC9-6595C7C6DB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187937"/>
            <a:ext cx="10515600" cy="36512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add citations</a:t>
            </a:r>
          </a:p>
        </p:txBody>
      </p:sp>
      <p:sp>
        <p:nvSpPr>
          <p:cNvPr id="2" name="Footer Placeholder 8">
            <a:extLst>
              <a:ext uri="{FF2B5EF4-FFF2-40B4-BE49-F238E27FC236}">
                <a16:creationId xmlns:a16="http://schemas.microsoft.com/office/drawing/2014/main" id="{F79494A9-1C34-A732-0D1E-56451A202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054" y="6531678"/>
            <a:ext cx="8539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61563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C035-5442-4430-672E-6A5617107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382" y="1888479"/>
            <a:ext cx="10931236" cy="2387600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92947-582D-2FBE-581E-B87EF076C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3563"/>
            <a:ext cx="9144000" cy="12014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rgbClr val="59595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FA601-2346-E7BE-86FE-81A020AC38B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466109" y="547235"/>
            <a:ext cx="7259782" cy="11572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i="1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dirty="0"/>
              <a:t>Click to add Venue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F1DD9E-3491-6303-9C6B-6BC3BD863393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654550" y="5932488"/>
            <a:ext cx="2882900" cy="5016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to edit Date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727B44-D53C-C30D-EDAB-804D7A393317}"/>
              </a:ext>
            </a:extLst>
          </p:cNvPr>
          <p:cNvCxnSpPr>
            <a:cxnSpLocks/>
          </p:cNvCxnSpPr>
          <p:nvPr userDrawn="1"/>
        </p:nvCxnSpPr>
        <p:spPr>
          <a:xfrm flipH="1">
            <a:off x="484554" y="4377033"/>
            <a:ext cx="5605096" cy="7233"/>
          </a:xfrm>
          <a:prstGeom prst="line">
            <a:avLst/>
          </a:prstGeom>
          <a:ln w="76200">
            <a:gradFill flip="none" rotWithShape="1">
              <a:gsLst>
                <a:gs pos="50000">
                  <a:schemeClr val="accent2"/>
                </a:gs>
                <a:gs pos="0">
                  <a:schemeClr val="accent1"/>
                </a:gs>
                <a:gs pos="75000">
                  <a:schemeClr val="accent4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076C65-890A-A627-5E51-7C041D3A44B3}"/>
              </a:ext>
            </a:extLst>
          </p:cNvPr>
          <p:cNvCxnSpPr>
            <a:cxnSpLocks/>
          </p:cNvCxnSpPr>
          <p:nvPr userDrawn="1"/>
        </p:nvCxnSpPr>
        <p:spPr>
          <a:xfrm>
            <a:off x="6082145" y="4377033"/>
            <a:ext cx="5605096" cy="7233"/>
          </a:xfrm>
          <a:prstGeom prst="line">
            <a:avLst/>
          </a:prstGeom>
          <a:ln w="76200">
            <a:gradFill flip="none" rotWithShape="1">
              <a:gsLst>
                <a:gs pos="50000">
                  <a:schemeClr val="accent2"/>
                </a:gs>
                <a:gs pos="0">
                  <a:schemeClr val="accent1"/>
                </a:gs>
                <a:gs pos="75000">
                  <a:schemeClr val="accent4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991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43417"/>
            <a:ext cx="10515600" cy="2852737"/>
          </a:xfrm>
        </p:spPr>
        <p:txBody>
          <a:bodyPr anchor="b">
            <a:normAutofit/>
          </a:bodyPr>
          <a:lstStyle>
            <a:lvl1pPr>
              <a:defRPr sz="8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7181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86B3E9-299B-B9C9-B41A-D99C2F8B3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‹#›</a:t>
            </a:fld>
            <a:endParaRPr lang="en-DE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CE83E-DA31-DE03-DDA6-95A8432C8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484554" y="4584858"/>
            <a:ext cx="5605096" cy="7233"/>
          </a:xfrm>
          <a:prstGeom prst="line">
            <a:avLst/>
          </a:prstGeom>
          <a:ln w="76200">
            <a:gradFill flip="none" rotWithShape="1">
              <a:gsLst>
                <a:gs pos="50000">
                  <a:schemeClr val="accent2"/>
                </a:gs>
                <a:gs pos="0">
                  <a:schemeClr val="accent1"/>
                </a:gs>
                <a:gs pos="75000">
                  <a:schemeClr val="accent4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25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997"/>
            <a:ext cx="5257800" cy="381015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71817"/>
            <a:ext cx="52578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86B3E9-299B-B9C9-B41A-D99C2F8B3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1" name="Media Placeholder 10">
            <a:extLst>
              <a:ext uri="{FF2B5EF4-FFF2-40B4-BE49-F238E27FC236}">
                <a16:creationId xmlns:a16="http://schemas.microsoft.com/office/drawing/2014/main" id="{CF394D24-D2F8-06C3-0135-C88AF701431E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350897" y="685996"/>
            <a:ext cx="5257800" cy="381015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E30DB6-3110-1DC1-96DA-217E3616A7A5}"/>
              </a:ext>
            </a:extLst>
          </p:cNvPr>
          <p:cNvCxnSpPr>
            <a:cxnSpLocks/>
          </p:cNvCxnSpPr>
          <p:nvPr userDrawn="1"/>
        </p:nvCxnSpPr>
        <p:spPr>
          <a:xfrm flipH="1">
            <a:off x="484554" y="4584858"/>
            <a:ext cx="5605096" cy="7233"/>
          </a:xfrm>
          <a:prstGeom prst="line">
            <a:avLst/>
          </a:prstGeom>
          <a:ln w="50800">
            <a:gradFill flip="none" rotWithShape="1">
              <a:gsLst>
                <a:gs pos="50000">
                  <a:schemeClr val="accent2"/>
                </a:gs>
                <a:gs pos="0">
                  <a:schemeClr val="accent1"/>
                </a:gs>
                <a:gs pos="75000">
                  <a:schemeClr val="accent4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8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10C24-8523-459E-AE55-495061EF89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DE5002D-82C6-6AF1-5B21-24B393D43A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187937"/>
            <a:ext cx="10515600" cy="36512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add citations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4C0859DB-1C95-3202-68D3-8C2429931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054" y="6531678"/>
            <a:ext cx="8539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00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10C24-8523-459E-AE55-495061EF89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DE5002D-82C6-6AF1-5B21-24B393D43A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187937"/>
            <a:ext cx="10515600" cy="36512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add citations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4C0859DB-1C95-3202-68D3-8C2429931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054" y="6531678"/>
            <a:ext cx="8539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233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2FF7B0-D10F-3FB6-F9C9-B481370DA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12BAF9F-122F-6C71-3F39-3562F6DC07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187937"/>
            <a:ext cx="10515600" cy="36512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add citations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9CFEEFAE-7239-4202-F49C-8345613A99D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76054" y="6531678"/>
            <a:ext cx="8539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749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489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65929"/>
            <a:ext cx="5157787" cy="14904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2FF7B0-D10F-3FB6-F9C9-B481370DA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922F0A-660B-F8B2-930B-E4BAC925E35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36612" y="3995530"/>
            <a:ext cx="5157787" cy="59489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D8CB4F1-C90E-A1BC-4079-715F90359A3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6612" y="4680296"/>
            <a:ext cx="5157787" cy="14904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013FE756-2783-B84D-CB1C-32865E88C21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096000" y="1690688"/>
            <a:ext cx="5256213" cy="4480063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9F19241-80A9-C112-6241-E6945352A8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187937"/>
            <a:ext cx="10515600" cy="36512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add citations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D622C794-6CD2-44A4-E212-8A63CB038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054" y="6531678"/>
            <a:ext cx="8539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6696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AC613-AFFE-C123-FB98-ABDAFC2458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17AE875-CA0E-FC53-F69D-C8036B718E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187937"/>
            <a:ext cx="10515600" cy="36512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add citations</a:t>
            </a:r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B688965D-6BFC-39D4-2F73-7EB732ACA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054" y="6531678"/>
            <a:ext cx="8539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7749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0F8742FD-446F-EFDB-10DF-22A2979A8DBC}"/>
              </a:ext>
            </a:extLst>
          </p:cNvPr>
          <p:cNvSpPr/>
          <p:nvPr userDrawn="1"/>
        </p:nvSpPr>
        <p:spPr>
          <a:xfrm>
            <a:off x="0" y="6570482"/>
            <a:ext cx="12192000" cy="287518"/>
          </a:xfrm>
          <a:prstGeom prst="rect">
            <a:avLst/>
          </a:prstGeom>
          <a:solidFill>
            <a:srgbClr val="575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3EA71C-1A8E-D747-10C6-6D34F33CB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654" y="6531678"/>
            <a:ext cx="724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6987CAA-721D-054F-8038-68495652F180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8FDE0900-ED71-2BBD-7FAF-2A209D5D5C53}"/>
              </a:ext>
            </a:extLst>
          </p:cNvPr>
          <p:cNvSpPr/>
          <p:nvPr userDrawn="1"/>
        </p:nvSpPr>
        <p:spPr>
          <a:xfrm>
            <a:off x="0" y="0"/>
            <a:ext cx="12192000" cy="287518"/>
          </a:xfrm>
          <a:prstGeom prst="rect">
            <a:avLst/>
          </a:prstGeom>
          <a:solidFill>
            <a:srgbClr val="575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" name="Google Shape;65;p11">
            <a:extLst>
              <a:ext uri="{FF2B5EF4-FFF2-40B4-BE49-F238E27FC236}">
                <a16:creationId xmlns:a16="http://schemas.microsoft.com/office/drawing/2014/main" id="{BB2D5442-57BA-88D6-89B8-D3AE3D1744B8}"/>
              </a:ext>
            </a:extLst>
          </p:cNvPr>
          <p:cNvPicPr preferRelativeResize="0"/>
          <p:nvPr userDrawn="1"/>
        </p:nvPicPr>
        <p:blipFill>
          <a:blip r:embed="rId6"/>
          <a:srcRect l="-108"/>
          <a:stretch/>
        </p:blipFill>
        <p:spPr>
          <a:xfrm>
            <a:off x="8204201" y="4675695"/>
            <a:ext cx="3510960" cy="1874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61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2" r:id="rId2"/>
    <p:sldLayoutId id="2147483723" r:id="rId3"/>
    <p:sldLayoutId id="2147483730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tx1"/>
          </a:solidFill>
          <a:latin typeface="Century Gothic" panose="020B0502020202020204" pitchFamily="34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400"/>
        </a:spcAft>
        <a:buClr>
          <a:srgbClr val="5756E7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0F8742FD-446F-EFDB-10DF-22A2979A8DBC}"/>
              </a:ext>
            </a:extLst>
          </p:cNvPr>
          <p:cNvSpPr/>
          <p:nvPr userDrawn="1"/>
        </p:nvSpPr>
        <p:spPr>
          <a:xfrm>
            <a:off x="0" y="6570482"/>
            <a:ext cx="12192000" cy="287518"/>
          </a:xfrm>
          <a:prstGeom prst="rect">
            <a:avLst/>
          </a:prstGeom>
          <a:solidFill>
            <a:srgbClr val="575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F720AED-E3D5-C0D9-5030-76EA6E5BF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054" y="6531678"/>
            <a:ext cx="8539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3EA71C-1A8E-D747-10C6-6D34F33CB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654" y="6531678"/>
            <a:ext cx="724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6987CAA-721D-054F-8038-68495652F180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B81FDD-40FC-E2AD-A1AA-EFAEDF7B0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2319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34" r:id="rId2"/>
    <p:sldLayoutId id="2147483692" r:id="rId3"/>
    <p:sldLayoutId id="2147483697" r:id="rId4"/>
    <p:sldLayoutId id="2147483693" r:id="rId5"/>
    <p:sldLayoutId id="214748369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tx1"/>
          </a:solidFill>
          <a:latin typeface="Century Gothic" panose="020B0502020202020204" pitchFamily="34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400"/>
        </a:spcAft>
        <a:buClr>
          <a:srgbClr val="5756E7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image" Target="../media/image41.svg"/><Relationship Id="rId42" Type="http://schemas.openxmlformats.org/officeDocument/2006/relationships/image" Target="../media/image62.png"/><Relationship Id="rId47" Type="http://schemas.openxmlformats.org/officeDocument/2006/relationships/image" Target="../media/image67.svg"/><Relationship Id="rId63" Type="http://schemas.openxmlformats.org/officeDocument/2006/relationships/image" Target="../media/image83.svg"/><Relationship Id="rId68" Type="http://schemas.openxmlformats.org/officeDocument/2006/relationships/image" Target="../media/image88.png"/><Relationship Id="rId16" Type="http://schemas.openxmlformats.org/officeDocument/2006/relationships/image" Target="../media/image3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svg"/><Relationship Id="rId40" Type="http://schemas.openxmlformats.org/officeDocument/2006/relationships/image" Target="../media/image60.png"/><Relationship Id="rId45" Type="http://schemas.openxmlformats.org/officeDocument/2006/relationships/image" Target="../media/image65.svg"/><Relationship Id="rId53" Type="http://schemas.openxmlformats.org/officeDocument/2006/relationships/image" Target="../media/image73.svg"/><Relationship Id="rId58" Type="http://schemas.openxmlformats.org/officeDocument/2006/relationships/image" Target="../media/image78.png"/><Relationship Id="rId66" Type="http://schemas.openxmlformats.org/officeDocument/2006/relationships/image" Target="../media/image86.png"/><Relationship Id="rId74" Type="http://schemas.openxmlformats.org/officeDocument/2006/relationships/image" Target="../media/image94.png"/><Relationship Id="rId79" Type="http://schemas.openxmlformats.org/officeDocument/2006/relationships/image" Target="../media/image99.svg"/><Relationship Id="rId5" Type="http://schemas.openxmlformats.org/officeDocument/2006/relationships/image" Target="../media/image25.svg"/><Relationship Id="rId61" Type="http://schemas.openxmlformats.org/officeDocument/2006/relationships/image" Target="../media/image81.svg"/><Relationship Id="rId19" Type="http://schemas.openxmlformats.org/officeDocument/2006/relationships/image" Target="../media/image3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43" Type="http://schemas.openxmlformats.org/officeDocument/2006/relationships/image" Target="../media/image63.sv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64" Type="http://schemas.openxmlformats.org/officeDocument/2006/relationships/image" Target="../media/image84.png"/><Relationship Id="rId69" Type="http://schemas.openxmlformats.org/officeDocument/2006/relationships/image" Target="../media/image89.svg"/><Relationship Id="rId77" Type="http://schemas.openxmlformats.org/officeDocument/2006/relationships/image" Target="../media/image97.svg"/><Relationship Id="rId8" Type="http://schemas.openxmlformats.org/officeDocument/2006/relationships/image" Target="../media/image28.png"/><Relationship Id="rId51" Type="http://schemas.openxmlformats.org/officeDocument/2006/relationships/image" Target="../media/image71.svg"/><Relationship Id="rId72" Type="http://schemas.openxmlformats.org/officeDocument/2006/relationships/image" Target="../media/image92.png"/><Relationship Id="rId3" Type="http://schemas.openxmlformats.org/officeDocument/2006/relationships/image" Target="../media/image23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33" Type="http://schemas.openxmlformats.org/officeDocument/2006/relationships/image" Target="../media/image53.sv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svg"/><Relationship Id="rId67" Type="http://schemas.openxmlformats.org/officeDocument/2006/relationships/image" Target="../media/image87.svg"/><Relationship Id="rId20" Type="http://schemas.openxmlformats.org/officeDocument/2006/relationships/image" Target="../media/image40.png"/><Relationship Id="rId41" Type="http://schemas.openxmlformats.org/officeDocument/2006/relationships/image" Target="../media/image61.svg"/><Relationship Id="rId54" Type="http://schemas.openxmlformats.org/officeDocument/2006/relationships/image" Target="../media/image74.pn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image" Target="../media/image95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svg"/><Relationship Id="rId57" Type="http://schemas.openxmlformats.org/officeDocument/2006/relationships/image" Target="../media/image77.svg"/><Relationship Id="rId10" Type="http://schemas.openxmlformats.org/officeDocument/2006/relationships/image" Target="../media/image30.png"/><Relationship Id="rId31" Type="http://schemas.openxmlformats.org/officeDocument/2006/relationships/image" Target="../media/image51.sv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65" Type="http://schemas.openxmlformats.org/officeDocument/2006/relationships/image" Target="../media/image85.svg"/><Relationship Id="rId73" Type="http://schemas.openxmlformats.org/officeDocument/2006/relationships/image" Target="../media/image93.svg"/><Relationship Id="rId78" Type="http://schemas.openxmlformats.org/officeDocument/2006/relationships/image" Target="../media/image98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9" Type="http://schemas.openxmlformats.org/officeDocument/2006/relationships/image" Target="../media/image59.svg"/><Relationship Id="rId34" Type="http://schemas.openxmlformats.org/officeDocument/2006/relationships/image" Target="../media/image54.png"/><Relationship Id="rId50" Type="http://schemas.openxmlformats.org/officeDocument/2006/relationships/image" Target="../media/image70.png"/><Relationship Id="rId55" Type="http://schemas.openxmlformats.org/officeDocument/2006/relationships/image" Target="../media/image75.svg"/><Relationship Id="rId76" Type="http://schemas.openxmlformats.org/officeDocument/2006/relationships/image" Target="../media/image96.png"/><Relationship Id="rId7" Type="http://schemas.openxmlformats.org/officeDocument/2006/relationships/image" Target="../media/image27.svg"/><Relationship Id="rId71" Type="http://schemas.openxmlformats.org/officeDocument/2006/relationships/image" Target="../media/image91.svg"/><Relationship Id="rId2" Type="http://schemas.openxmlformats.org/officeDocument/2006/relationships/image" Target="../media/image22.png"/><Relationship Id="rId29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0C840-CDA0-23CE-265A-D88415494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Francesco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04DAAA-158A-9702-8E0A-D24610B712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BioMedIA</a:t>
            </a:r>
            <a:r>
              <a:rPr lang="en-US" dirty="0"/>
              <a:t> Reading Group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FD3E1B-26F7-A40C-0562-A69998A94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22/01/2026</a:t>
            </a:r>
          </a:p>
        </p:txBody>
      </p:sp>
      <p:pic>
        <p:nvPicPr>
          <p:cNvPr id="4" name="Picture 3" descr="A close-up of a paper&#10;&#10;AI-generated content may be incorrect.">
            <a:extLst>
              <a:ext uri="{FF2B5EF4-FFF2-40B4-BE49-F238E27FC236}">
                <a16:creationId xmlns:a16="http://schemas.microsoft.com/office/drawing/2014/main" id="{81469209-EC2E-8EED-9ECD-A62B5D0C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48" y="1015274"/>
            <a:ext cx="7137400" cy="294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4734D-0AD4-01E3-5943-8609FA4765D8}"/>
              </a:ext>
            </a:extLst>
          </p:cNvPr>
          <p:cNvSpPr txBox="1"/>
          <p:nvPr/>
        </p:nvSpPr>
        <p:spPr>
          <a:xfrm>
            <a:off x="2697273" y="83060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1"/>
                </a:solidFill>
              </a:rPr>
              <a:t>NeurIPS’2025</a:t>
            </a:r>
          </a:p>
        </p:txBody>
      </p:sp>
    </p:spTree>
    <p:extLst>
      <p:ext uri="{BB962C8B-B14F-4D97-AF65-F5344CB8AC3E}">
        <p14:creationId xmlns:p14="http://schemas.microsoft.com/office/powerpoint/2010/main" val="96572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313EE-EC91-ED77-6E5E-4EA0FDFC19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10</a:t>
            </a:fld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B8999-CE36-5EA8-8137-197835D441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21530-A24B-F15B-CD0F-E2BCFFC5B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AB7A1A11-1BCE-69FC-8245-A01AC92C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6779"/>
            <a:ext cx="7772400" cy="476928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7B8800-8F5B-7E4D-B8CE-8FAF47B9BC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DE" dirty="0"/>
              <a:t>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BF5C4-AC7F-5976-A6DF-EBFDE4A99406}"/>
              </a:ext>
            </a:extLst>
          </p:cNvPr>
          <p:cNvSpPr/>
          <p:nvPr/>
        </p:nvSpPr>
        <p:spPr>
          <a:xfrm>
            <a:off x="6968440" y="1342097"/>
            <a:ext cx="3064382" cy="3479285"/>
          </a:xfrm>
          <a:prstGeom prst="rect">
            <a:avLst/>
          </a:prstGeom>
          <a:solidFill>
            <a:schemeClr val="bg1">
              <a:alpha val="904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792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7B5F599-1BA8-FE04-1ABA-FC2D463641FE}"/>
              </a:ext>
            </a:extLst>
          </p:cNvPr>
          <p:cNvSpPr txBox="1"/>
          <p:nvPr/>
        </p:nvSpPr>
        <p:spPr>
          <a:xfrm>
            <a:off x="3892731" y="5473422"/>
            <a:ext cx="79223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i="1" dirty="0"/>
              <a:t>* </a:t>
            </a:r>
            <a:r>
              <a:rPr lang="en-GB" sz="1100" i="1" dirty="0"/>
              <a:t>The selection of the optimal layer combination takes approximately 50 seconds for both ImageNet-ID and Pascal-VOC</a:t>
            </a:r>
          </a:p>
          <a:p>
            <a:r>
              <a:rPr lang="en-GB" sz="1100" i="1" dirty="0"/>
              <a:t>** Fusing 3 to 6 layers yields optimal results, capturing sufficient semantic diversity without introducing excessive redundancy</a:t>
            </a:r>
            <a:endParaRPr lang="en-DE" sz="11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5F77C0-50FA-E457-DA57-3395BCDB8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11</a:t>
            </a:fld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F1472-BB02-6C02-2C58-BA2C67CD0D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99168-3250-0DBE-58B1-8FBF65066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pic>
        <p:nvPicPr>
          <p:cNvPr id="6" name="Picture 5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EB663794-797E-52FB-DF55-E54E6903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3" y="1469732"/>
            <a:ext cx="7772400" cy="3503467"/>
          </a:xfrm>
          <a:prstGeom prst="rect">
            <a:avLst/>
          </a:prstGeom>
        </p:spPr>
      </p:pic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DA60ACF9-327C-222E-B790-1447002A48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756" t="12697" r="3065" b="28144"/>
          <a:stretch>
            <a:fillRect/>
          </a:stretch>
        </p:blipFill>
        <p:spPr>
          <a:xfrm>
            <a:off x="226423" y="1361480"/>
            <a:ext cx="3599497" cy="36117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6359B7-D1AC-6B2F-CF2B-0C9171B0D1DE}"/>
              </a:ext>
            </a:extLst>
          </p:cNvPr>
          <p:cNvSpPr/>
          <p:nvPr/>
        </p:nvSpPr>
        <p:spPr>
          <a:xfrm>
            <a:off x="3892731" y="2717074"/>
            <a:ext cx="7580812" cy="1384663"/>
          </a:xfrm>
          <a:prstGeom prst="rect">
            <a:avLst/>
          </a:prstGeom>
          <a:solidFill>
            <a:schemeClr val="bg1">
              <a:alpha val="904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284122-81AB-04DF-577C-E9096AE7ABEB}"/>
              </a:ext>
            </a:extLst>
          </p:cNvPr>
          <p:cNvSpPr/>
          <p:nvPr/>
        </p:nvSpPr>
        <p:spPr>
          <a:xfrm>
            <a:off x="3825920" y="4101736"/>
            <a:ext cx="7890026" cy="1940977"/>
          </a:xfrm>
          <a:prstGeom prst="rect">
            <a:avLst/>
          </a:prstGeom>
          <a:solidFill>
            <a:schemeClr val="bg1">
              <a:alpha val="904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97BB2-ED5E-6D6F-CACE-24103086C419}"/>
              </a:ext>
            </a:extLst>
          </p:cNvPr>
          <p:cNvSpPr txBox="1"/>
          <p:nvPr/>
        </p:nvSpPr>
        <p:spPr>
          <a:xfrm>
            <a:off x="3075709" y="6042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601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3B990-AC44-34EE-6CED-82E574107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12</a:t>
            </a:fld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95E7D-E877-F97E-ACA5-6FC43BCBB1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F3BD8-51A9-7535-C670-3598B098B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pic>
        <p:nvPicPr>
          <p:cNvPr id="6" name="Picture 5" descr="A screenshot of a document&#10;&#10;AI-generated content may be incorrect.">
            <a:extLst>
              <a:ext uri="{FF2B5EF4-FFF2-40B4-BE49-F238E27FC236}">
                <a16:creationId xmlns:a16="http://schemas.microsoft.com/office/drawing/2014/main" id="{E67E7959-BF2A-8D39-A4AF-8EC921C3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0" y="764949"/>
            <a:ext cx="7049821" cy="4607043"/>
          </a:xfrm>
          <a:prstGeom prst="rect">
            <a:avLst/>
          </a:prstGeom>
        </p:spPr>
      </p:pic>
      <p:pic>
        <p:nvPicPr>
          <p:cNvPr id="8" name="Picture 7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115E8E5E-EEBD-D400-6DE6-725EEA47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61" y="703988"/>
            <a:ext cx="4158185" cy="219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3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D0E4A5-8CDD-D047-6994-7A79B67F9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13</a:t>
            </a:fld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6D594-41EE-A109-5039-27D565AFA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1BE46-AC13-1518-B198-F848B6F89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pic>
        <p:nvPicPr>
          <p:cNvPr id="6" name="Picture 5" descr="A screenshot of a table&#10;&#10;AI-generated content may be incorrect.">
            <a:extLst>
              <a:ext uri="{FF2B5EF4-FFF2-40B4-BE49-F238E27FC236}">
                <a16:creationId xmlns:a16="http://schemas.microsoft.com/office/drawing/2014/main" id="{6B033FA0-5347-CB03-69A3-E458A5C8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985555"/>
            <a:ext cx="4498561" cy="2687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B3A03-96FC-746A-DE38-CFDC492F842B}"/>
              </a:ext>
            </a:extLst>
          </p:cNvPr>
          <p:cNvSpPr txBox="1"/>
          <p:nvPr/>
        </p:nvSpPr>
        <p:spPr>
          <a:xfrm>
            <a:off x="1562392" y="4646124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TL;DR:</a:t>
            </a:r>
            <a:r>
              <a:rPr lang="en-DE" dirty="0"/>
              <a:t> the benefits are orthogonal </a:t>
            </a:r>
          </a:p>
          <a:p>
            <a:r>
              <a:rPr lang="en-DE" dirty="0"/>
              <a:t>	      to the scoring sure</a:t>
            </a:r>
          </a:p>
        </p:txBody>
      </p:sp>
      <p:pic>
        <p:nvPicPr>
          <p:cNvPr id="10" name="Picture 9" descr="A close-up of a chart&#10;&#10;AI-generated content may be incorrect.">
            <a:extLst>
              <a:ext uri="{FF2B5EF4-FFF2-40B4-BE49-F238E27FC236}">
                <a16:creationId xmlns:a16="http://schemas.microsoft.com/office/drawing/2014/main" id="{FA2A0D55-0DA4-C5A3-C881-3203499C4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984" y="2253658"/>
            <a:ext cx="4354940" cy="1824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2F9E66-425B-FFBE-74B9-5A396D6AC369}"/>
              </a:ext>
            </a:extLst>
          </p:cNvPr>
          <p:cNvSpPr txBox="1"/>
          <p:nvPr/>
        </p:nvSpPr>
        <p:spPr>
          <a:xfrm>
            <a:off x="6612907" y="4026675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TL;DR:</a:t>
            </a:r>
            <a:r>
              <a:rPr lang="en-DE" dirty="0"/>
              <a:t> extracting intermediate</a:t>
            </a:r>
          </a:p>
          <a:p>
            <a:r>
              <a:rPr lang="en-DE" dirty="0"/>
              <a:t>             layers add modest overhead</a:t>
            </a:r>
          </a:p>
        </p:txBody>
      </p:sp>
    </p:spTree>
    <p:extLst>
      <p:ext uri="{BB962C8B-B14F-4D97-AF65-F5344CB8AC3E}">
        <p14:creationId xmlns:p14="http://schemas.microsoft.com/office/powerpoint/2010/main" val="341177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4EAF-031D-4234-6E17-D93285FF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A765D-5B19-C1D4-CA08-D7DC6CEB6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944497" cy="4351338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Summary</a:t>
            </a:r>
          </a:p>
          <a:p>
            <a:pPr lvl="1"/>
            <a:r>
              <a:rPr lang="en-GB" dirty="0"/>
              <a:t>t</a:t>
            </a:r>
            <a:r>
              <a:rPr lang="en-DE" dirty="0"/>
              <a:t>he authors propose an effective OOD detector exploiting the rich semantic of ViTs</a:t>
            </a:r>
          </a:p>
          <a:p>
            <a:pPr lvl="1"/>
            <a:r>
              <a:rPr lang="en-DE" dirty="0"/>
              <a:t>this is achieved via a training-free entropy based strategy</a:t>
            </a:r>
          </a:p>
          <a:p>
            <a:r>
              <a:rPr lang="en-DE" dirty="0">
                <a:solidFill>
                  <a:schemeClr val="accent1"/>
                </a:solidFill>
              </a:rPr>
              <a:t>Limitations</a:t>
            </a:r>
          </a:p>
          <a:p>
            <a:pPr lvl="1"/>
            <a:r>
              <a:rPr lang="en-DE" dirty="0"/>
              <a:t>they rely on encoders whose features are “diverse” throughout the networks</a:t>
            </a:r>
          </a:p>
          <a:p>
            <a:pPr lvl="1"/>
            <a:r>
              <a:rPr lang="en-DE" dirty="0"/>
              <a:t>the optimal layer selection </a:t>
            </a:r>
            <a:r>
              <a:rPr lang="en-GB" dirty="0"/>
              <a:t>vary significantly across datasets (i.e., domain sensitivity)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A5BFE-21E5-A60A-5B3B-58CCA992B2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14</a:t>
            </a:fld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47355-3209-AEFD-AFD4-3C6EE5AFD7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14A66-D728-1B03-CBE3-F3D43EFBA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80361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A428-5F0D-9E07-607D-B6476754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566C8-BF7A-CA4C-CE85-D086CC502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678089"/>
          </a:xfrm>
        </p:spPr>
        <p:txBody>
          <a:bodyPr/>
          <a:lstStyle/>
          <a:p>
            <a:r>
              <a:rPr lang="en-DE" dirty="0"/>
              <a:t>How to use CLIP’s intermediate layers for classification? 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75113-0ACA-F1D3-5BE6-8BA0679A9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15</a:t>
            </a:fld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210F57-A75A-8CA7-2F0D-1836994F5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497B6A-D627-4850-5F14-9453DB262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BD4CF-2AE3-AB31-71B0-2533FDFA4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33013"/>
            <a:ext cx="7772400" cy="33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5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1BF06-D30B-5069-3D35-DD7D77E60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86EA-1D14-6B99-7391-0F06198F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DA66-6324-CAE3-6599-B35261230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678089"/>
          </a:xfrm>
        </p:spPr>
        <p:txBody>
          <a:bodyPr/>
          <a:lstStyle/>
          <a:p>
            <a:r>
              <a:rPr lang="en-DE" dirty="0"/>
              <a:t>How to use CLIP’s intermediate layers for classification? 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A9945-FEE1-93A5-CA94-BC021999F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16</a:t>
            </a:fld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3B0E0C-0FA6-E34C-5104-23FC3CAB2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293312-7B80-0472-C622-DA6634E06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4586A-15FB-EC8D-FDCF-53F87343A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88620"/>
            <a:ext cx="7772400" cy="3699317"/>
          </a:xfrm>
          <a:prstGeom prst="rect">
            <a:avLst/>
          </a:prstGeom>
        </p:spPr>
      </p:pic>
      <p:pic>
        <p:nvPicPr>
          <p:cNvPr id="10" name="Graphic 9" descr="Close outline">
            <a:extLst>
              <a:ext uri="{FF2B5EF4-FFF2-40B4-BE49-F238E27FC236}">
                <a16:creationId xmlns:a16="http://schemas.microsoft.com/office/drawing/2014/main" id="{15B4B216-8166-406F-1954-A53FA66C7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9725" y="2413860"/>
            <a:ext cx="3520190" cy="3520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CC05AB-CC26-1DBC-B6E4-E66DD373E571}"/>
              </a:ext>
            </a:extLst>
          </p:cNvPr>
          <p:cNvSpPr txBox="1"/>
          <p:nvPr/>
        </p:nvSpPr>
        <p:spPr>
          <a:xfrm>
            <a:off x="8306100" y="729185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i="1" dirty="0">
                <a:solidFill>
                  <a:schemeClr val="accent1"/>
                </a:solidFill>
              </a:rPr>
              <a:t>this “works” for OOD detection </a:t>
            </a:r>
          </a:p>
          <a:p>
            <a:pPr algn="ctr"/>
            <a:r>
              <a:rPr lang="en-DE" i="1" dirty="0">
                <a:solidFill>
                  <a:schemeClr val="accent1"/>
                </a:solidFill>
              </a:rPr>
              <a:t>but not for classification!</a:t>
            </a:r>
          </a:p>
        </p:txBody>
      </p:sp>
    </p:spTree>
    <p:extLst>
      <p:ext uri="{BB962C8B-B14F-4D97-AF65-F5344CB8AC3E}">
        <p14:creationId xmlns:p14="http://schemas.microsoft.com/office/powerpoint/2010/main" val="25131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02FDA-746B-AA5B-0817-B3D0450E1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CED1-0600-E5A2-32F0-6BBE9579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24F3E-FF76-D663-9D17-E2412DE1F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3085278"/>
          </a:xfrm>
        </p:spPr>
        <p:txBody>
          <a:bodyPr>
            <a:normAutofit/>
          </a:bodyPr>
          <a:lstStyle/>
          <a:p>
            <a:r>
              <a:rPr lang="en-DE" dirty="0"/>
              <a:t>How to use CLIP’s intermediate layers for classification? </a:t>
            </a:r>
          </a:p>
          <a:p>
            <a:pPr lvl="1"/>
            <a:r>
              <a:rPr lang="en-DE" dirty="0"/>
              <a:t>1) Map early layers to the “latent” space of the last layer 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67C49-B08E-F0BE-C2F0-54E202658E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17</a:t>
            </a:fld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99A6D3-A0BE-3A99-73B9-9CE9C3DC1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B520F-CFDA-DDF6-A763-3B7A819B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30" y="2719567"/>
            <a:ext cx="7337048" cy="363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CD533-FBB7-F833-5E3B-6A5A14AC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2195-7C87-57B1-5BC9-8EF2566B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F2969-99F0-0006-AB3D-DB53D5EC2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2778347"/>
          </a:xfrm>
        </p:spPr>
        <p:txBody>
          <a:bodyPr>
            <a:normAutofit/>
          </a:bodyPr>
          <a:lstStyle/>
          <a:p>
            <a:r>
              <a:rPr lang="en-DE" dirty="0"/>
              <a:t>How to use CLIP’s intermediate layers for classification?</a:t>
            </a:r>
          </a:p>
          <a:p>
            <a:pPr lvl="1"/>
            <a:r>
              <a:rPr lang="en-DE" dirty="0"/>
              <a:t>2) Train novel shared latent spaces (and projection heads) for each layer [</a:t>
            </a:r>
            <a:r>
              <a:rPr lang="en-DE" dirty="0">
                <a:solidFill>
                  <a:schemeClr val="accent1"/>
                </a:solidFill>
              </a:rPr>
              <a:t>heavy</a:t>
            </a:r>
            <a:r>
              <a:rPr lang="en-DE" dirty="0"/>
              <a:t>!] 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AA4A8-B904-C49F-E1D7-F50E503585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18</a:t>
            </a:fld>
            <a:endParaRPr lang="en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471AAA-6F76-B13B-9C5C-230C13A38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2205C-CD5A-76B2-02B0-5E13FF2A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38" y="2888453"/>
            <a:ext cx="6271431" cy="36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0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F073-1743-83DF-0CE5-7C9DF968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0AE10-8B83-395F-85C4-7A078EA6F1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1000" dirty="0"/>
              <a:t>De la Jara, et al., “Mysteries of the Deep: Role of Intermediate Representations in Out of Distribution Detection,” NIPS (2025)</a:t>
            </a:r>
          </a:p>
          <a:p>
            <a:r>
              <a:rPr lang="en-GB" sz="1000" dirty="0"/>
              <a:t>Radford, Alec, et al. "Learning transferable visual models from natural language supervision," ICML (2021)</a:t>
            </a:r>
          </a:p>
          <a:p>
            <a:r>
              <a:rPr lang="en-GB" sz="1000" dirty="0"/>
              <a:t>Yang, </a:t>
            </a:r>
            <a:r>
              <a:rPr lang="en-GB" sz="1000" dirty="0" err="1"/>
              <a:t>Jingkang</a:t>
            </a:r>
            <a:r>
              <a:rPr lang="en-GB" sz="1000" dirty="0"/>
              <a:t>, et al. "</a:t>
            </a:r>
            <a:r>
              <a:rPr lang="en-GB" sz="1000" dirty="0" err="1"/>
              <a:t>Openood</a:t>
            </a:r>
            <a:r>
              <a:rPr lang="en-GB" sz="1000" dirty="0"/>
              <a:t>: Benchmarking generalized out-of-distribution detection." NIPS</a:t>
            </a:r>
            <a:r>
              <a:rPr lang="en-GB" sz="1000" i="1" dirty="0"/>
              <a:t> </a:t>
            </a:r>
            <a:r>
              <a:rPr lang="en-GB" sz="1000" dirty="0"/>
              <a:t>(2022)</a:t>
            </a:r>
            <a:endParaRPr lang="en-DE" sz="1000" dirty="0"/>
          </a:p>
          <a:p>
            <a:endParaRPr lang="en-DE" sz="1000" dirty="0"/>
          </a:p>
          <a:p>
            <a:endParaRPr lang="en-DE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8FA6D-907E-B68E-523F-EB733E2C0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19</a:t>
            </a:fld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35B34-AD5D-10F6-18AB-E8870D751F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D3977-6274-491F-86C7-AD2A1ABED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4102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5149-509C-2B3D-A091-84B64644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Zero Shot inference with CLIP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5334C-AD3D-A47C-6A18-973F7C670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Radford, Alec, et al. "Learning transferable visual models from natural language supervision." ICML (2021)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7E715-4286-2CE4-5F51-60918D5CD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E941A-9CDF-7FE6-6C9D-3B82AF491E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2</a:t>
            </a:fld>
            <a:endParaRPr lang="en-DE" dirty="0"/>
          </a:p>
        </p:txBody>
      </p:sp>
      <p:pic>
        <p:nvPicPr>
          <p:cNvPr id="8" name="Picture 7" descr="A diagram of a dataset&#10;&#10;AI-generated content may be incorrect.">
            <a:extLst>
              <a:ext uri="{FF2B5EF4-FFF2-40B4-BE49-F238E27FC236}">
                <a16:creationId xmlns:a16="http://schemas.microsoft.com/office/drawing/2014/main" id="{4A4C1AE3-E2BF-C076-9BA2-C929D3BD3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10" y="1839821"/>
            <a:ext cx="5085905" cy="36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9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0F54-2E2B-E3C8-A198-D03A4A53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Thank you!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0D569-0668-8A8F-AB73-7077161B4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21181-42DC-B32D-BAD4-342EE48F30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20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3327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301E-033D-A3A5-B775-DF5E90DE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Shapes / Colors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AFDEB-78F2-5FC1-B581-7952AAA0B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054" y="6531678"/>
            <a:ext cx="8539113" cy="365125"/>
          </a:xfrm>
        </p:spPr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C3BFA-191D-198A-77AC-D3D7F70144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4149102"/>
            <a:ext cx="3371604" cy="14762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578420-B4EC-4F76-D832-32A111175F2C}"/>
              </a:ext>
            </a:extLst>
          </p:cNvPr>
          <p:cNvCxnSpPr/>
          <p:nvPr/>
        </p:nvCxnSpPr>
        <p:spPr>
          <a:xfrm>
            <a:off x="838200" y="1918063"/>
            <a:ext cx="1752600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6089CC-0061-3FD3-8385-F87DEA260E84}"/>
              </a:ext>
            </a:extLst>
          </p:cNvPr>
          <p:cNvCxnSpPr/>
          <p:nvPr/>
        </p:nvCxnSpPr>
        <p:spPr>
          <a:xfrm>
            <a:off x="838200" y="2211976"/>
            <a:ext cx="1752600" cy="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5EE5A6-562A-EF7D-1F5D-2A3C2471DBF2}"/>
              </a:ext>
            </a:extLst>
          </p:cNvPr>
          <p:cNvSpPr/>
          <p:nvPr/>
        </p:nvSpPr>
        <p:spPr>
          <a:xfrm>
            <a:off x="5758542" y="1685108"/>
            <a:ext cx="1480458" cy="7837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71F500-AA4D-E338-7091-31A9ACF199D6}"/>
              </a:ext>
            </a:extLst>
          </p:cNvPr>
          <p:cNvSpPr/>
          <p:nvPr/>
        </p:nvSpPr>
        <p:spPr>
          <a:xfrm>
            <a:off x="5758542" y="2645228"/>
            <a:ext cx="1480458" cy="7837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5F416-236F-8F0C-2A1F-C6A13BD9BA3E}"/>
              </a:ext>
            </a:extLst>
          </p:cNvPr>
          <p:cNvSpPr/>
          <p:nvPr/>
        </p:nvSpPr>
        <p:spPr>
          <a:xfrm>
            <a:off x="7443651" y="1685108"/>
            <a:ext cx="1480458" cy="78377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D569F0-80D8-12F2-8087-62690767719B}"/>
              </a:ext>
            </a:extLst>
          </p:cNvPr>
          <p:cNvSpPr/>
          <p:nvPr/>
        </p:nvSpPr>
        <p:spPr>
          <a:xfrm>
            <a:off x="7443651" y="2645228"/>
            <a:ext cx="1480458" cy="78377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07C54C-28A4-AF47-71A9-01AA708F7A7F}"/>
              </a:ext>
            </a:extLst>
          </p:cNvPr>
          <p:cNvSpPr/>
          <p:nvPr/>
        </p:nvSpPr>
        <p:spPr>
          <a:xfrm>
            <a:off x="9128760" y="1685108"/>
            <a:ext cx="1480458" cy="78377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E38A01-AA60-B13D-3F79-B08797A1BAA1}"/>
              </a:ext>
            </a:extLst>
          </p:cNvPr>
          <p:cNvSpPr/>
          <p:nvPr/>
        </p:nvSpPr>
        <p:spPr>
          <a:xfrm>
            <a:off x="9128760" y="2645228"/>
            <a:ext cx="1480458" cy="78377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C63A14-1605-BF34-530A-61394569A7BF}"/>
              </a:ext>
            </a:extLst>
          </p:cNvPr>
          <p:cNvCxnSpPr/>
          <p:nvPr/>
        </p:nvCxnSpPr>
        <p:spPr>
          <a:xfrm>
            <a:off x="838200" y="2697479"/>
            <a:ext cx="17526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B13E5A-A215-76F0-1910-EA30CB870726}"/>
              </a:ext>
            </a:extLst>
          </p:cNvPr>
          <p:cNvCxnSpPr/>
          <p:nvPr/>
        </p:nvCxnSpPr>
        <p:spPr>
          <a:xfrm>
            <a:off x="838200" y="3037114"/>
            <a:ext cx="17526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2D7C146-E70C-8FAD-3E91-DF8B18C6130A}"/>
              </a:ext>
            </a:extLst>
          </p:cNvPr>
          <p:cNvSpPr txBox="1"/>
          <p:nvPr/>
        </p:nvSpPr>
        <p:spPr>
          <a:xfrm>
            <a:off x="801607" y="3687437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Pallet		Theme Colors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7378BD-D299-7343-9DAD-0AB6BBC4D0AD}"/>
              </a:ext>
            </a:extLst>
          </p:cNvPr>
          <p:cNvCxnSpPr>
            <a:cxnSpLocks/>
          </p:cNvCxnSpPr>
          <p:nvPr/>
        </p:nvCxnSpPr>
        <p:spPr>
          <a:xfrm>
            <a:off x="3065417" y="4045666"/>
            <a:ext cx="0" cy="778883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BE5B531-BC91-597A-BECE-24E5FB12DA7C}"/>
              </a:ext>
            </a:extLst>
          </p:cNvPr>
          <p:cNvSpPr/>
          <p:nvPr/>
        </p:nvSpPr>
        <p:spPr>
          <a:xfrm>
            <a:off x="3478514" y="1496128"/>
            <a:ext cx="285947" cy="2939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29BD25-30C1-20D0-422F-01C3588C8141}"/>
              </a:ext>
            </a:extLst>
          </p:cNvPr>
          <p:cNvSpPr/>
          <p:nvPr/>
        </p:nvSpPr>
        <p:spPr>
          <a:xfrm>
            <a:off x="4152015" y="1571106"/>
            <a:ext cx="165325" cy="1699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C29623-F2A9-0216-E063-4832AC218988}"/>
              </a:ext>
            </a:extLst>
          </p:cNvPr>
          <p:cNvSpPr/>
          <p:nvPr/>
        </p:nvSpPr>
        <p:spPr>
          <a:xfrm>
            <a:off x="4439618" y="1602888"/>
            <a:ext cx="121251" cy="1246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662803-98F5-BEE2-DCA5-18508315D19D}"/>
              </a:ext>
            </a:extLst>
          </p:cNvPr>
          <p:cNvSpPr/>
          <p:nvPr/>
        </p:nvSpPr>
        <p:spPr>
          <a:xfrm>
            <a:off x="3840590" y="1548609"/>
            <a:ext cx="209099" cy="2149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F36A63F-0DE3-FA36-65D3-DBD35D3BDED9}"/>
              </a:ext>
            </a:extLst>
          </p:cNvPr>
          <p:cNvSpPr/>
          <p:nvPr/>
        </p:nvSpPr>
        <p:spPr>
          <a:xfrm>
            <a:off x="3482914" y="1802436"/>
            <a:ext cx="285947" cy="2939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29F0B7-756E-B540-FFED-C117662FDFCE}"/>
              </a:ext>
            </a:extLst>
          </p:cNvPr>
          <p:cNvSpPr/>
          <p:nvPr/>
        </p:nvSpPr>
        <p:spPr>
          <a:xfrm>
            <a:off x="4156415" y="1877414"/>
            <a:ext cx="165325" cy="1699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45E7CBA-B4BA-924B-0C55-EC2BD7D45CA5}"/>
              </a:ext>
            </a:extLst>
          </p:cNvPr>
          <p:cNvSpPr/>
          <p:nvPr/>
        </p:nvSpPr>
        <p:spPr>
          <a:xfrm>
            <a:off x="4444018" y="1909196"/>
            <a:ext cx="121251" cy="124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F572278-E57D-F72B-AC17-05BB2BC013BD}"/>
              </a:ext>
            </a:extLst>
          </p:cNvPr>
          <p:cNvSpPr/>
          <p:nvPr/>
        </p:nvSpPr>
        <p:spPr>
          <a:xfrm>
            <a:off x="3844990" y="1854917"/>
            <a:ext cx="209099" cy="2149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D9329D-AC16-190E-D1DE-47B5B6E66489}"/>
              </a:ext>
            </a:extLst>
          </p:cNvPr>
          <p:cNvSpPr/>
          <p:nvPr/>
        </p:nvSpPr>
        <p:spPr>
          <a:xfrm>
            <a:off x="3482914" y="2116422"/>
            <a:ext cx="285947" cy="293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D8103A-1C91-CEE5-1433-2D31CBEC495A}"/>
              </a:ext>
            </a:extLst>
          </p:cNvPr>
          <p:cNvSpPr/>
          <p:nvPr/>
        </p:nvSpPr>
        <p:spPr>
          <a:xfrm>
            <a:off x="4156415" y="2191400"/>
            <a:ext cx="165325" cy="16993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1A54AC6-48BA-D8E3-3FD9-6A4DC1B5511E}"/>
              </a:ext>
            </a:extLst>
          </p:cNvPr>
          <p:cNvSpPr/>
          <p:nvPr/>
        </p:nvSpPr>
        <p:spPr>
          <a:xfrm>
            <a:off x="4444018" y="2223182"/>
            <a:ext cx="121251" cy="1246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2947AD-E4C7-E918-3126-D426DBAD8D16}"/>
              </a:ext>
            </a:extLst>
          </p:cNvPr>
          <p:cNvSpPr/>
          <p:nvPr/>
        </p:nvSpPr>
        <p:spPr>
          <a:xfrm>
            <a:off x="3844990" y="2168903"/>
            <a:ext cx="209099" cy="2149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935E720-E072-7690-A1E5-09028BC43406}"/>
              </a:ext>
            </a:extLst>
          </p:cNvPr>
          <p:cNvSpPr/>
          <p:nvPr/>
        </p:nvSpPr>
        <p:spPr>
          <a:xfrm>
            <a:off x="3478514" y="2447323"/>
            <a:ext cx="285947" cy="2939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91D284-2EC6-B563-C9A6-C603CE5A3F13}"/>
              </a:ext>
            </a:extLst>
          </p:cNvPr>
          <p:cNvSpPr/>
          <p:nvPr/>
        </p:nvSpPr>
        <p:spPr>
          <a:xfrm>
            <a:off x="4152015" y="2522301"/>
            <a:ext cx="165325" cy="1699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B109CD4-559F-AF8D-42AF-E10D04137DAA}"/>
              </a:ext>
            </a:extLst>
          </p:cNvPr>
          <p:cNvSpPr/>
          <p:nvPr/>
        </p:nvSpPr>
        <p:spPr>
          <a:xfrm>
            <a:off x="4439618" y="2554083"/>
            <a:ext cx="121251" cy="1246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F71B00-0D2F-EA64-8E63-39F1807E1E5F}"/>
              </a:ext>
            </a:extLst>
          </p:cNvPr>
          <p:cNvSpPr/>
          <p:nvPr/>
        </p:nvSpPr>
        <p:spPr>
          <a:xfrm>
            <a:off x="3840590" y="2499804"/>
            <a:ext cx="209099" cy="2149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058A1A-AC49-250D-5269-2899278F3DD6}"/>
              </a:ext>
            </a:extLst>
          </p:cNvPr>
          <p:cNvSpPr/>
          <p:nvPr/>
        </p:nvSpPr>
        <p:spPr>
          <a:xfrm>
            <a:off x="3469718" y="2779875"/>
            <a:ext cx="285947" cy="29391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4E894C2-358C-6B86-3869-2B4FE9055605}"/>
              </a:ext>
            </a:extLst>
          </p:cNvPr>
          <p:cNvSpPr/>
          <p:nvPr/>
        </p:nvSpPr>
        <p:spPr>
          <a:xfrm>
            <a:off x="4143219" y="2854853"/>
            <a:ext cx="165325" cy="16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FD884C-151D-CF45-A034-C24221FFBD91}"/>
              </a:ext>
            </a:extLst>
          </p:cNvPr>
          <p:cNvSpPr/>
          <p:nvPr/>
        </p:nvSpPr>
        <p:spPr>
          <a:xfrm>
            <a:off x="4430822" y="2886635"/>
            <a:ext cx="121251" cy="12462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FED94-CE4C-A53D-D54D-797FA65C3E4A}"/>
              </a:ext>
            </a:extLst>
          </p:cNvPr>
          <p:cNvSpPr/>
          <p:nvPr/>
        </p:nvSpPr>
        <p:spPr>
          <a:xfrm>
            <a:off x="3831794" y="2832356"/>
            <a:ext cx="209099" cy="214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882B038-2A52-A8A1-D115-EED7698272CC}"/>
              </a:ext>
            </a:extLst>
          </p:cNvPr>
          <p:cNvSpPr/>
          <p:nvPr/>
        </p:nvSpPr>
        <p:spPr>
          <a:xfrm>
            <a:off x="3458904" y="3088642"/>
            <a:ext cx="285947" cy="2939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2C0C3BC-7CE5-B976-2143-BCA341BA1F40}"/>
              </a:ext>
            </a:extLst>
          </p:cNvPr>
          <p:cNvSpPr/>
          <p:nvPr/>
        </p:nvSpPr>
        <p:spPr>
          <a:xfrm>
            <a:off x="4132405" y="3163620"/>
            <a:ext cx="165325" cy="16993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B6DCA81-72BE-D16A-E20D-ED83A6FA77D1}"/>
              </a:ext>
            </a:extLst>
          </p:cNvPr>
          <p:cNvSpPr/>
          <p:nvPr/>
        </p:nvSpPr>
        <p:spPr>
          <a:xfrm>
            <a:off x="4420008" y="3195402"/>
            <a:ext cx="121251" cy="1246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7B362E-2CA6-E470-5F0E-A6A1BBFCB090}"/>
              </a:ext>
            </a:extLst>
          </p:cNvPr>
          <p:cNvSpPr/>
          <p:nvPr/>
        </p:nvSpPr>
        <p:spPr>
          <a:xfrm>
            <a:off x="3820980" y="3141123"/>
            <a:ext cx="209099" cy="2149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3B688806-5B99-EC8E-6893-446C1E789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455012"/>
              </p:ext>
            </p:extLst>
          </p:nvPr>
        </p:nvGraphicFramePr>
        <p:xfrm>
          <a:off x="5675314" y="4069104"/>
          <a:ext cx="544753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884">
                  <a:extLst>
                    <a:ext uri="{9D8B030D-6E8A-4147-A177-3AD203B41FA5}">
                      <a16:colId xmlns:a16="http://schemas.microsoft.com/office/drawing/2014/main" val="477784368"/>
                    </a:ext>
                  </a:extLst>
                </a:gridCol>
                <a:gridCol w="1361884">
                  <a:extLst>
                    <a:ext uri="{9D8B030D-6E8A-4147-A177-3AD203B41FA5}">
                      <a16:colId xmlns:a16="http://schemas.microsoft.com/office/drawing/2014/main" val="4041654112"/>
                    </a:ext>
                  </a:extLst>
                </a:gridCol>
                <a:gridCol w="1361884">
                  <a:extLst>
                    <a:ext uri="{9D8B030D-6E8A-4147-A177-3AD203B41FA5}">
                      <a16:colId xmlns:a16="http://schemas.microsoft.com/office/drawing/2014/main" val="2611906496"/>
                    </a:ext>
                  </a:extLst>
                </a:gridCol>
                <a:gridCol w="1361884">
                  <a:extLst>
                    <a:ext uri="{9D8B030D-6E8A-4147-A177-3AD203B41FA5}">
                      <a16:colId xmlns:a16="http://schemas.microsoft.com/office/drawing/2014/main" val="37991551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70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939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5159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75B3C53B-0420-1F27-3E5D-B6466772DBB1}"/>
              </a:ext>
            </a:extLst>
          </p:cNvPr>
          <p:cNvSpPr txBox="1"/>
          <p:nvPr/>
        </p:nvSpPr>
        <p:spPr>
          <a:xfrm>
            <a:off x="5588105" y="5946227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implication ...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B1E015-3E26-E446-20C9-231DED90DB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21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8723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B863CF-B479-54A6-A9FC-CD30F1C3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SVG Icons (colorable)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7B68A-2809-8DAC-2C40-C53C45302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054" y="6531678"/>
            <a:ext cx="8539113" cy="365125"/>
          </a:xfrm>
        </p:spPr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pic>
        <p:nvPicPr>
          <p:cNvPr id="14" name="Graphic 13" descr="Hospital outline">
            <a:extLst>
              <a:ext uri="{FF2B5EF4-FFF2-40B4-BE49-F238E27FC236}">
                <a16:creationId xmlns:a16="http://schemas.microsoft.com/office/drawing/2014/main" id="{6DFBCB93-38AA-EAAC-F4EA-8BC0114B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5828" y="5265323"/>
            <a:ext cx="914400" cy="914400"/>
          </a:xfrm>
          <a:prstGeom prst="rect">
            <a:avLst/>
          </a:prstGeom>
        </p:spPr>
      </p:pic>
      <p:pic>
        <p:nvPicPr>
          <p:cNvPr id="18" name="Graphic 17" descr="User outline">
            <a:extLst>
              <a:ext uri="{FF2B5EF4-FFF2-40B4-BE49-F238E27FC236}">
                <a16:creationId xmlns:a16="http://schemas.microsoft.com/office/drawing/2014/main" id="{3249AD62-F6AF-7556-3829-7EF9D760E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0724" y="1855631"/>
            <a:ext cx="914400" cy="914400"/>
          </a:xfrm>
          <a:prstGeom prst="rect">
            <a:avLst/>
          </a:prstGeom>
        </p:spPr>
      </p:pic>
      <p:pic>
        <p:nvPicPr>
          <p:cNvPr id="20" name="Graphic 19" descr="Users outline">
            <a:extLst>
              <a:ext uri="{FF2B5EF4-FFF2-40B4-BE49-F238E27FC236}">
                <a16:creationId xmlns:a16="http://schemas.microsoft.com/office/drawing/2014/main" id="{4EAE7EDC-8CC9-4FC5-7C5F-C903034492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17013" y="1855631"/>
            <a:ext cx="914400" cy="914400"/>
          </a:xfrm>
          <a:prstGeom prst="rect">
            <a:avLst/>
          </a:prstGeom>
        </p:spPr>
      </p:pic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77975D58-3E98-F0F0-29F2-1CBC9E735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5081" y="1844518"/>
            <a:ext cx="914400" cy="914400"/>
          </a:xfrm>
          <a:prstGeom prst="rect">
            <a:avLst/>
          </a:prstGeom>
        </p:spPr>
      </p:pic>
      <p:pic>
        <p:nvPicPr>
          <p:cNvPr id="24" name="Graphic 23" descr="Doctor female with solid fill">
            <a:extLst>
              <a:ext uri="{FF2B5EF4-FFF2-40B4-BE49-F238E27FC236}">
                <a16:creationId xmlns:a16="http://schemas.microsoft.com/office/drawing/2014/main" id="{02F43BDE-A8A2-477C-4AD1-C91AB6E236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0812" y="5272444"/>
            <a:ext cx="914400" cy="914400"/>
          </a:xfrm>
          <a:prstGeom prst="rect">
            <a:avLst/>
          </a:prstGeom>
        </p:spPr>
      </p:pic>
      <p:pic>
        <p:nvPicPr>
          <p:cNvPr id="26" name="Graphic 25" descr="Doctor male with solid fill">
            <a:extLst>
              <a:ext uri="{FF2B5EF4-FFF2-40B4-BE49-F238E27FC236}">
                <a16:creationId xmlns:a16="http://schemas.microsoft.com/office/drawing/2014/main" id="{13ED3B36-A405-D730-1405-D45AC11B8D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4816" y="4345045"/>
            <a:ext cx="914400" cy="914400"/>
          </a:xfrm>
          <a:prstGeom prst="rect">
            <a:avLst/>
          </a:prstGeom>
        </p:spPr>
      </p:pic>
      <p:pic>
        <p:nvPicPr>
          <p:cNvPr id="28" name="Graphic 27" descr="Braille outline">
            <a:extLst>
              <a:ext uri="{FF2B5EF4-FFF2-40B4-BE49-F238E27FC236}">
                <a16:creationId xmlns:a16="http://schemas.microsoft.com/office/drawing/2014/main" id="{5E52F933-CE92-9182-DBA6-02C4B982F8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66572" y="1669741"/>
            <a:ext cx="914400" cy="914400"/>
          </a:xfrm>
          <a:prstGeom prst="rect">
            <a:avLst/>
          </a:prstGeom>
        </p:spPr>
      </p:pic>
      <p:pic>
        <p:nvPicPr>
          <p:cNvPr id="32" name="Graphic 31" descr="Chat outline">
            <a:extLst>
              <a:ext uri="{FF2B5EF4-FFF2-40B4-BE49-F238E27FC236}">
                <a16:creationId xmlns:a16="http://schemas.microsoft.com/office/drawing/2014/main" id="{F3EEA5FB-5096-6C4C-C682-55A74D9C67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60275" y="4391570"/>
            <a:ext cx="914400" cy="914400"/>
          </a:xfrm>
          <a:prstGeom prst="rect">
            <a:avLst/>
          </a:prstGeom>
        </p:spPr>
      </p:pic>
      <p:pic>
        <p:nvPicPr>
          <p:cNvPr id="34" name="Graphic 33" descr="Chat bubble outline">
            <a:extLst>
              <a:ext uri="{FF2B5EF4-FFF2-40B4-BE49-F238E27FC236}">
                <a16:creationId xmlns:a16="http://schemas.microsoft.com/office/drawing/2014/main" id="{9F445158-0482-A301-0E15-CB90E762A1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67589" y="4407147"/>
            <a:ext cx="914400" cy="914400"/>
          </a:xfrm>
          <a:prstGeom prst="rect">
            <a:avLst/>
          </a:prstGeom>
        </p:spPr>
      </p:pic>
      <p:pic>
        <p:nvPicPr>
          <p:cNvPr id="36" name="Graphic 35" descr="Checklist outline">
            <a:extLst>
              <a:ext uri="{FF2B5EF4-FFF2-40B4-BE49-F238E27FC236}">
                <a16:creationId xmlns:a16="http://schemas.microsoft.com/office/drawing/2014/main" id="{6A331362-94F8-72A1-79FB-4E00BB90DA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84071" y="5225194"/>
            <a:ext cx="914400" cy="914400"/>
          </a:xfrm>
          <a:prstGeom prst="rect">
            <a:avLst/>
          </a:prstGeom>
        </p:spPr>
      </p:pic>
      <p:pic>
        <p:nvPicPr>
          <p:cNvPr id="38" name="Graphic 37" descr="Clipboard outline">
            <a:extLst>
              <a:ext uri="{FF2B5EF4-FFF2-40B4-BE49-F238E27FC236}">
                <a16:creationId xmlns:a16="http://schemas.microsoft.com/office/drawing/2014/main" id="{D7913401-217C-DE5E-4821-E106FBFFEA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72257" y="5205767"/>
            <a:ext cx="914400" cy="914400"/>
          </a:xfrm>
          <a:prstGeom prst="rect">
            <a:avLst/>
          </a:prstGeom>
        </p:spPr>
      </p:pic>
      <p:pic>
        <p:nvPicPr>
          <p:cNvPr id="40" name="Graphic 39" descr="Closed quotation mark with solid fill">
            <a:extLst>
              <a:ext uri="{FF2B5EF4-FFF2-40B4-BE49-F238E27FC236}">
                <a16:creationId xmlns:a16="http://schemas.microsoft.com/office/drawing/2014/main" id="{BF60BD9B-4497-9F09-265A-7961C0AD7C0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53666" y="1945836"/>
            <a:ext cx="914400" cy="914400"/>
          </a:xfrm>
          <a:prstGeom prst="rect">
            <a:avLst/>
          </a:prstGeom>
        </p:spPr>
      </p:pic>
      <p:pic>
        <p:nvPicPr>
          <p:cNvPr id="42" name="Graphic 41" descr="Database with solid fill">
            <a:extLst>
              <a:ext uri="{FF2B5EF4-FFF2-40B4-BE49-F238E27FC236}">
                <a16:creationId xmlns:a16="http://schemas.microsoft.com/office/drawing/2014/main" id="{FC85A95C-25C9-E06A-6BD8-B0CF056952B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17374" y="3309465"/>
            <a:ext cx="914400" cy="914400"/>
          </a:xfrm>
          <a:prstGeom prst="rect">
            <a:avLst/>
          </a:prstGeom>
        </p:spPr>
      </p:pic>
      <p:pic>
        <p:nvPicPr>
          <p:cNvPr id="44" name="Graphic 43" descr="Database outline">
            <a:extLst>
              <a:ext uri="{FF2B5EF4-FFF2-40B4-BE49-F238E27FC236}">
                <a16:creationId xmlns:a16="http://schemas.microsoft.com/office/drawing/2014/main" id="{5C5090D7-C9F0-B505-4C20-2DF82A9985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02809" y="3316698"/>
            <a:ext cx="914400" cy="914400"/>
          </a:xfrm>
          <a:prstGeom prst="rect">
            <a:avLst/>
          </a:prstGeom>
        </p:spPr>
      </p:pic>
      <p:pic>
        <p:nvPicPr>
          <p:cNvPr id="46" name="Graphic 45" descr="Document outline">
            <a:extLst>
              <a:ext uri="{FF2B5EF4-FFF2-40B4-BE49-F238E27FC236}">
                <a16:creationId xmlns:a16="http://schemas.microsoft.com/office/drawing/2014/main" id="{69A76752-E522-70F6-2FE3-16B61FA47C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53996" y="5216232"/>
            <a:ext cx="914400" cy="914400"/>
          </a:xfrm>
          <a:prstGeom prst="rect">
            <a:avLst/>
          </a:prstGeom>
        </p:spPr>
      </p:pic>
      <p:pic>
        <p:nvPicPr>
          <p:cNvPr id="50" name="Graphic 49" descr="Gears with solid fill">
            <a:extLst>
              <a:ext uri="{FF2B5EF4-FFF2-40B4-BE49-F238E27FC236}">
                <a16:creationId xmlns:a16="http://schemas.microsoft.com/office/drawing/2014/main" id="{700CD561-8B79-B3D8-7B40-04F7025916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529988" y="2494811"/>
            <a:ext cx="914400" cy="914400"/>
          </a:xfrm>
          <a:prstGeom prst="rect">
            <a:avLst/>
          </a:prstGeom>
        </p:spPr>
      </p:pic>
      <p:pic>
        <p:nvPicPr>
          <p:cNvPr id="52" name="Graphic 51" descr="Gears outline">
            <a:extLst>
              <a:ext uri="{FF2B5EF4-FFF2-40B4-BE49-F238E27FC236}">
                <a16:creationId xmlns:a16="http://schemas.microsoft.com/office/drawing/2014/main" id="{B27818D1-284F-1E16-78B7-B83CACEC794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06235" y="2474746"/>
            <a:ext cx="914400" cy="914400"/>
          </a:xfrm>
          <a:prstGeom prst="rect">
            <a:avLst/>
          </a:prstGeom>
        </p:spPr>
      </p:pic>
      <p:pic>
        <p:nvPicPr>
          <p:cNvPr id="54" name="Graphic 53" descr="Good Idea outline">
            <a:extLst>
              <a:ext uri="{FF2B5EF4-FFF2-40B4-BE49-F238E27FC236}">
                <a16:creationId xmlns:a16="http://schemas.microsoft.com/office/drawing/2014/main" id="{0B1112E0-FBF5-DC42-17F2-B19F49CCF89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168642" y="2790193"/>
            <a:ext cx="914400" cy="914400"/>
          </a:xfrm>
          <a:prstGeom prst="rect">
            <a:avLst/>
          </a:prstGeom>
        </p:spPr>
      </p:pic>
      <p:pic>
        <p:nvPicPr>
          <p:cNvPr id="56" name="Graphic 55" descr="Head with gears outline">
            <a:extLst>
              <a:ext uri="{FF2B5EF4-FFF2-40B4-BE49-F238E27FC236}">
                <a16:creationId xmlns:a16="http://schemas.microsoft.com/office/drawing/2014/main" id="{20F15B38-1979-7956-EF31-C1A896DDAE5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907345" y="2779887"/>
            <a:ext cx="914400" cy="914400"/>
          </a:xfrm>
          <a:prstGeom prst="rect">
            <a:avLst/>
          </a:prstGeom>
        </p:spPr>
      </p:pic>
      <p:pic>
        <p:nvPicPr>
          <p:cNvPr id="58" name="Graphic 57" descr="Heart with pulse outline">
            <a:extLst>
              <a:ext uri="{FF2B5EF4-FFF2-40B4-BE49-F238E27FC236}">
                <a16:creationId xmlns:a16="http://schemas.microsoft.com/office/drawing/2014/main" id="{5F78CF9B-AEC3-6E91-AA02-1809869E566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513401" y="4323626"/>
            <a:ext cx="914400" cy="914400"/>
          </a:xfrm>
          <a:prstGeom prst="rect">
            <a:avLst/>
          </a:prstGeom>
        </p:spPr>
      </p:pic>
      <p:pic>
        <p:nvPicPr>
          <p:cNvPr id="60" name="Graphic 59" descr="Idea outline">
            <a:extLst>
              <a:ext uri="{FF2B5EF4-FFF2-40B4-BE49-F238E27FC236}">
                <a16:creationId xmlns:a16="http://schemas.microsoft.com/office/drawing/2014/main" id="{DB74DF00-C195-EEAF-3D09-79C4B28774D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446220" y="2779887"/>
            <a:ext cx="914400" cy="914400"/>
          </a:xfrm>
          <a:prstGeom prst="rect">
            <a:avLst/>
          </a:prstGeom>
        </p:spPr>
      </p:pic>
      <p:pic>
        <p:nvPicPr>
          <p:cNvPr id="62" name="Graphic 61" descr="Lights On outline">
            <a:extLst>
              <a:ext uri="{FF2B5EF4-FFF2-40B4-BE49-F238E27FC236}">
                <a16:creationId xmlns:a16="http://schemas.microsoft.com/office/drawing/2014/main" id="{20E03AEB-0C82-1C5C-63D3-0D1678F97F6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50515" y="4284727"/>
            <a:ext cx="914400" cy="914400"/>
          </a:xfrm>
          <a:prstGeom prst="rect">
            <a:avLst/>
          </a:prstGeom>
        </p:spPr>
      </p:pic>
      <p:pic>
        <p:nvPicPr>
          <p:cNvPr id="64" name="Graphic 63" descr="Medical with solid fill">
            <a:extLst>
              <a:ext uri="{FF2B5EF4-FFF2-40B4-BE49-F238E27FC236}">
                <a16:creationId xmlns:a16="http://schemas.microsoft.com/office/drawing/2014/main" id="{37C876AF-981C-E35C-687C-2F5CA11B90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23227" y="5216640"/>
            <a:ext cx="914400" cy="914400"/>
          </a:xfrm>
          <a:prstGeom prst="rect">
            <a:avLst/>
          </a:prstGeom>
        </p:spPr>
      </p:pic>
      <p:pic>
        <p:nvPicPr>
          <p:cNvPr id="66" name="Graphic 65" descr="Medical outline">
            <a:extLst>
              <a:ext uri="{FF2B5EF4-FFF2-40B4-BE49-F238E27FC236}">
                <a16:creationId xmlns:a16="http://schemas.microsoft.com/office/drawing/2014/main" id="{93CD988F-3D39-5A9F-D0E9-80351DFFF3D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444767" y="4345875"/>
            <a:ext cx="914400" cy="914400"/>
          </a:xfrm>
          <a:prstGeom prst="rect">
            <a:avLst/>
          </a:prstGeom>
        </p:spPr>
      </p:pic>
      <p:pic>
        <p:nvPicPr>
          <p:cNvPr id="68" name="Graphic 67" descr="Network outline">
            <a:extLst>
              <a:ext uri="{FF2B5EF4-FFF2-40B4-BE49-F238E27FC236}">
                <a16:creationId xmlns:a16="http://schemas.microsoft.com/office/drawing/2014/main" id="{5515E8AA-1EF7-0ED1-DB98-A7E61C753E4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933817" y="2424662"/>
            <a:ext cx="914400" cy="914400"/>
          </a:xfrm>
          <a:prstGeom prst="rect">
            <a:avLst/>
          </a:prstGeom>
        </p:spPr>
      </p:pic>
      <p:pic>
        <p:nvPicPr>
          <p:cNvPr id="70" name="Graphic 69" descr="Network diagram outline">
            <a:extLst>
              <a:ext uri="{FF2B5EF4-FFF2-40B4-BE49-F238E27FC236}">
                <a16:creationId xmlns:a16="http://schemas.microsoft.com/office/drawing/2014/main" id="{06B18868-9F77-392E-E354-F53B60CDD0E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8144395" y="3339062"/>
            <a:ext cx="914400" cy="914400"/>
          </a:xfrm>
          <a:prstGeom prst="rect">
            <a:avLst/>
          </a:prstGeom>
        </p:spPr>
      </p:pic>
      <p:pic>
        <p:nvPicPr>
          <p:cNvPr id="72" name="Graphic 71" descr="Open quotation mark with solid fill">
            <a:extLst>
              <a:ext uri="{FF2B5EF4-FFF2-40B4-BE49-F238E27FC236}">
                <a16:creationId xmlns:a16="http://schemas.microsoft.com/office/drawing/2014/main" id="{93DF9239-E6FA-5B4E-A331-AEFEF1163A3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491320" y="1774074"/>
            <a:ext cx="914400" cy="914400"/>
          </a:xfrm>
          <a:prstGeom prst="rect">
            <a:avLst/>
          </a:prstGeom>
        </p:spPr>
      </p:pic>
      <p:pic>
        <p:nvPicPr>
          <p:cNvPr id="74" name="Graphic 73" descr="Paper outline">
            <a:extLst>
              <a:ext uri="{FF2B5EF4-FFF2-40B4-BE49-F238E27FC236}">
                <a16:creationId xmlns:a16="http://schemas.microsoft.com/office/drawing/2014/main" id="{14746967-8375-661D-D3B6-1DAD1B8D88C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42485" y="5258453"/>
            <a:ext cx="914400" cy="914400"/>
          </a:xfrm>
          <a:prstGeom prst="rect">
            <a:avLst/>
          </a:prstGeom>
        </p:spPr>
      </p:pic>
      <p:pic>
        <p:nvPicPr>
          <p:cNvPr id="76" name="Graphic 75" descr="Processor with solid fill">
            <a:extLst>
              <a:ext uri="{FF2B5EF4-FFF2-40B4-BE49-F238E27FC236}">
                <a16:creationId xmlns:a16="http://schemas.microsoft.com/office/drawing/2014/main" id="{16F1448D-A1A2-2536-2FE3-620B3561D19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546994" y="1691513"/>
            <a:ext cx="914400" cy="914400"/>
          </a:xfrm>
          <a:prstGeom prst="rect">
            <a:avLst/>
          </a:prstGeom>
        </p:spPr>
      </p:pic>
      <p:pic>
        <p:nvPicPr>
          <p:cNvPr id="78" name="Graphic 77" descr="Processor outline">
            <a:extLst>
              <a:ext uri="{FF2B5EF4-FFF2-40B4-BE49-F238E27FC236}">
                <a16:creationId xmlns:a16="http://schemas.microsoft.com/office/drawing/2014/main" id="{E511D8C9-E141-478B-D094-66B14CD14A5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813695" y="1685597"/>
            <a:ext cx="914400" cy="914400"/>
          </a:xfrm>
          <a:prstGeom prst="rect">
            <a:avLst/>
          </a:prstGeom>
        </p:spPr>
      </p:pic>
      <p:pic>
        <p:nvPicPr>
          <p:cNvPr id="80" name="Graphic 79" descr="User with solid fill">
            <a:extLst>
              <a:ext uri="{FF2B5EF4-FFF2-40B4-BE49-F238E27FC236}">
                <a16:creationId xmlns:a16="http://schemas.microsoft.com/office/drawing/2014/main" id="{755B394B-9795-22D0-1BFA-EBC40DE0C9F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70280" y="1865937"/>
            <a:ext cx="914400" cy="914400"/>
          </a:xfrm>
          <a:prstGeom prst="rect">
            <a:avLst/>
          </a:prstGeom>
        </p:spPr>
      </p:pic>
      <p:pic>
        <p:nvPicPr>
          <p:cNvPr id="82" name="Graphic 81" descr="Pen with solid fill">
            <a:extLst>
              <a:ext uri="{FF2B5EF4-FFF2-40B4-BE49-F238E27FC236}">
                <a16:creationId xmlns:a16="http://schemas.microsoft.com/office/drawing/2014/main" id="{17D8CF79-77CD-3A91-6A7C-8A2499C8A35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400045" y="5216232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F68ED4-E5AC-D35D-A6F3-EEF0C62EA6A4}"/>
              </a:ext>
            </a:extLst>
          </p:cNvPr>
          <p:cNvSpPr txBox="1"/>
          <p:nvPr/>
        </p:nvSpPr>
        <p:spPr>
          <a:xfrm>
            <a:off x="1231039" y="1487085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people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E878771-800D-6C62-B72A-045B814D0666}"/>
              </a:ext>
            </a:extLst>
          </p:cNvPr>
          <p:cNvSpPr txBox="1"/>
          <p:nvPr/>
        </p:nvSpPr>
        <p:spPr>
          <a:xfrm>
            <a:off x="770410" y="3918346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medical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0436FC5-ABB9-41DF-3263-37047D06FD8B}"/>
              </a:ext>
            </a:extLst>
          </p:cNvPr>
          <p:cNvSpPr txBox="1"/>
          <p:nvPr/>
        </p:nvSpPr>
        <p:spPr>
          <a:xfrm>
            <a:off x="4486181" y="3941694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feedback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77CC50-256B-C55A-8B22-8B2DDA1BF07A}"/>
              </a:ext>
            </a:extLst>
          </p:cNvPr>
          <p:cNvSpPr txBox="1"/>
          <p:nvPr/>
        </p:nvSpPr>
        <p:spPr>
          <a:xfrm>
            <a:off x="7610356" y="1323192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process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6420520-F1A2-A7D1-E862-121A44F2A2F3}"/>
              </a:ext>
            </a:extLst>
          </p:cNvPr>
          <p:cNvSpPr txBox="1"/>
          <p:nvPr/>
        </p:nvSpPr>
        <p:spPr>
          <a:xfrm>
            <a:off x="4767276" y="1534863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quotation marks</a:t>
            </a:r>
          </a:p>
        </p:txBody>
      </p:sp>
      <p:pic>
        <p:nvPicPr>
          <p:cNvPr id="89" name="Graphic 88" descr="Checkmark with solid fill">
            <a:extLst>
              <a:ext uri="{FF2B5EF4-FFF2-40B4-BE49-F238E27FC236}">
                <a16:creationId xmlns:a16="http://schemas.microsoft.com/office/drawing/2014/main" id="{89EBB749-6CED-E13E-4CB5-9F03FCA67B8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559497" y="4416141"/>
            <a:ext cx="914400" cy="914400"/>
          </a:xfrm>
          <a:prstGeom prst="rect">
            <a:avLst/>
          </a:prstGeom>
        </p:spPr>
      </p:pic>
      <p:pic>
        <p:nvPicPr>
          <p:cNvPr id="91" name="Graphic 90" descr="Close with solid fill">
            <a:extLst>
              <a:ext uri="{FF2B5EF4-FFF2-40B4-BE49-F238E27FC236}">
                <a16:creationId xmlns:a16="http://schemas.microsoft.com/office/drawing/2014/main" id="{644FA646-0759-A4DA-2430-C9445059AB3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933623" y="4393344"/>
            <a:ext cx="914400" cy="914400"/>
          </a:xfrm>
          <a:prstGeom prst="rect">
            <a:avLst/>
          </a:prstGeom>
        </p:spPr>
      </p:pic>
      <p:pic>
        <p:nvPicPr>
          <p:cNvPr id="93" name="Graphic 92" descr="Stethoscope outline">
            <a:extLst>
              <a:ext uri="{FF2B5EF4-FFF2-40B4-BE49-F238E27FC236}">
                <a16:creationId xmlns:a16="http://schemas.microsoft.com/office/drawing/2014/main" id="{0B011EAE-046E-E08B-AC12-1BA84473278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079581" y="4928301"/>
            <a:ext cx="914400" cy="914400"/>
          </a:xfrm>
          <a:prstGeom prst="rect">
            <a:avLst/>
          </a:prstGeom>
        </p:spPr>
      </p:pic>
      <p:pic>
        <p:nvPicPr>
          <p:cNvPr id="95" name="Graphic 94" descr="Artificial Intelligence outline">
            <a:extLst>
              <a:ext uri="{FF2B5EF4-FFF2-40B4-BE49-F238E27FC236}">
                <a16:creationId xmlns:a16="http://schemas.microsoft.com/office/drawing/2014/main" id="{F70C488F-BE3E-FE58-8146-82E43CAE148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44659" y="2720702"/>
            <a:ext cx="914400" cy="914400"/>
          </a:xfrm>
          <a:prstGeom prst="rect">
            <a:avLst/>
          </a:prstGeom>
        </p:spPr>
      </p:pic>
      <p:pic>
        <p:nvPicPr>
          <p:cNvPr id="97" name="Graphic 96" descr="Line arrow: Rotate left with solid fill">
            <a:extLst>
              <a:ext uri="{FF2B5EF4-FFF2-40B4-BE49-F238E27FC236}">
                <a16:creationId xmlns:a16="http://schemas.microsoft.com/office/drawing/2014/main" id="{0D038C59-64D9-FC35-064C-E7C6E83E4420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0896600" y="5240843"/>
            <a:ext cx="914400" cy="914400"/>
          </a:xfrm>
          <a:prstGeom prst="rect">
            <a:avLst/>
          </a:prstGeom>
        </p:spPr>
      </p:pic>
      <p:pic>
        <p:nvPicPr>
          <p:cNvPr id="99" name="Graphic 98" descr="Line arrow: Straight with solid fill">
            <a:extLst>
              <a:ext uri="{FF2B5EF4-FFF2-40B4-BE49-F238E27FC236}">
                <a16:creationId xmlns:a16="http://schemas.microsoft.com/office/drawing/2014/main" id="{BA324BFE-BF58-8B63-6C96-155BB65C628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 rot="16200000" flipH="1" flipV="1">
            <a:off x="9099771" y="5199127"/>
            <a:ext cx="914400" cy="914400"/>
          </a:xfrm>
          <a:prstGeom prst="rect">
            <a:avLst/>
          </a:prstGeom>
        </p:spPr>
      </p:pic>
      <p:pic>
        <p:nvPicPr>
          <p:cNvPr id="101" name="Graphic 100" descr="Transfer with solid fill">
            <a:extLst>
              <a:ext uri="{FF2B5EF4-FFF2-40B4-BE49-F238E27FC236}">
                <a16:creationId xmlns:a16="http://schemas.microsoft.com/office/drawing/2014/main" id="{89565B84-8140-75D0-59B4-3E05CFEDA999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905821" y="5293159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0E95EA9-C6B1-561A-98B3-024AF7521934}"/>
              </a:ext>
            </a:extLst>
          </p:cNvPr>
          <p:cNvSpPr txBox="1"/>
          <p:nvPr/>
        </p:nvSpPr>
        <p:spPr>
          <a:xfrm>
            <a:off x="9206059" y="461782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arrows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9B888-A774-2131-BB00-38F63F9E42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22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5486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973E-E786-4F3D-1A7D-6B74798F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DE" dirty="0"/>
              <a:t>OOD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5" name="Content Placeholder 2">
                <a:extLst>
                  <a:ext uri="{FF2B5EF4-FFF2-40B4-BE49-F238E27FC236}">
                    <a16:creationId xmlns:a16="http://schemas.microsoft.com/office/drawing/2014/main" id="{6440C4A4-7271-4C24-2605-A7F594E451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81504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Evaluation pipeline</a:t>
                </a:r>
              </a:p>
              <a:p>
                <a:pPr lvl="1"/>
                <a:r>
                  <a:rPr lang="en-US" dirty="0"/>
                  <a:t>train a model 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a given dataset</a:t>
                </a:r>
              </a:p>
              <a:p>
                <a:pPr lvl="1"/>
                <a:r>
                  <a:rPr lang="en-US" dirty="0"/>
                  <a:t>define an OOD Score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err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select a threshold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then, a test sample is categorized as</a:t>
                </a:r>
              </a:p>
              <a:p>
                <a:pPr lvl="2"/>
                <a:r>
                  <a:rPr lang="en-US" dirty="0"/>
                  <a:t>in-distribution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dirty="0" err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out-of-distribution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dirty="0" err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055" name="Content Placeholder 2">
                <a:extLst>
                  <a:ext uri="{FF2B5EF4-FFF2-40B4-BE49-F238E27FC236}">
                    <a16:creationId xmlns:a16="http://schemas.microsoft.com/office/drawing/2014/main" id="{6440C4A4-7271-4C24-2605-A7F594E45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81504" cy="4351338"/>
              </a:xfrm>
              <a:blipFill>
                <a:blip r:embed="rId2"/>
                <a:stretch>
                  <a:fillRect l="-1154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4DF75-5DB6-807B-3C04-144A3FA852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91654" y="6531678"/>
            <a:ext cx="7242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6987CAA-721D-054F-8038-68495652F180}" type="slidenum">
              <a:rPr lang="en-DE" smtClean="0"/>
              <a:pPr>
                <a:spcAft>
                  <a:spcPts val="600"/>
                </a:spcAft>
              </a:pPr>
              <a:t>3</a:t>
            </a:fld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71217-356B-955B-94A1-20E3642A66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87937"/>
            <a:ext cx="10515600" cy="365125"/>
          </a:xfrm>
        </p:spPr>
        <p:txBody>
          <a:bodyPr>
            <a:normAutofit/>
          </a:bodyPr>
          <a:lstStyle/>
          <a:p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1C0EA-F479-E3D1-9479-EE6A65D2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054" y="6531678"/>
            <a:ext cx="8539113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/>
              <a:t>Francesco Di Salvo  |  BioMedIA Reading Group 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25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EA9A-3934-889C-4169-9BA52C0F6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77E6-262E-D39A-6327-0AE810DD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DE" dirty="0"/>
              <a:t>OOD Detection</a:t>
            </a:r>
          </a:p>
        </p:txBody>
      </p:sp>
      <p:sp>
        <p:nvSpPr>
          <p:cNvPr id="2055" name="Content Placeholder 2">
            <a:extLst>
              <a:ext uri="{FF2B5EF4-FFF2-40B4-BE49-F238E27FC236}">
                <a16:creationId xmlns:a16="http://schemas.microsoft.com/office/drawing/2014/main" id="{BC1B2F46-80F7-DEFF-8EEB-3294347BC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81504" cy="43513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Dataset categorization</a:t>
            </a:r>
          </a:p>
          <a:p>
            <a:pPr lvl="1"/>
            <a:r>
              <a:rPr lang="en-US" dirty="0"/>
              <a:t>Near-OOD</a:t>
            </a:r>
          </a:p>
          <a:p>
            <a:pPr lvl="2"/>
            <a:r>
              <a:rPr lang="en-GB" dirty="0"/>
              <a:t>perceptually similar but semantically dissimilar to the training distribution. </a:t>
            </a:r>
          </a:p>
          <a:p>
            <a:pPr lvl="1"/>
            <a:r>
              <a:rPr lang="en-US" dirty="0"/>
              <a:t>Far-OOD</a:t>
            </a:r>
          </a:p>
          <a:p>
            <a:pPr lvl="2"/>
            <a:r>
              <a:rPr lang="en-GB" dirty="0"/>
              <a:t>both perceptually and semantically dissimilar to the training distribution.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21F7A-9C87-46F6-CE1A-E839B2D41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91654" y="6531678"/>
            <a:ext cx="7242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6987CAA-721D-054F-8038-68495652F180}" type="slidenum">
              <a:rPr lang="en-DE" smtClean="0"/>
              <a:pPr>
                <a:spcAft>
                  <a:spcPts val="600"/>
                </a:spcAft>
              </a:pPr>
              <a:t>4</a:t>
            </a:fld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19AA6C-E930-726E-EDF9-298E616F52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87937"/>
            <a:ext cx="10515600" cy="365125"/>
          </a:xfrm>
        </p:spPr>
        <p:txBody>
          <a:bodyPr>
            <a:normAutofit/>
          </a:bodyPr>
          <a:lstStyle/>
          <a:p>
            <a:r>
              <a:rPr lang="en-GB" dirty="0"/>
              <a:t>Yang, </a:t>
            </a:r>
            <a:r>
              <a:rPr lang="en-GB" dirty="0" err="1"/>
              <a:t>Jingkang</a:t>
            </a:r>
            <a:r>
              <a:rPr lang="en-GB" dirty="0"/>
              <a:t>, et al. "</a:t>
            </a:r>
            <a:r>
              <a:rPr lang="en-GB" dirty="0" err="1"/>
              <a:t>Openood</a:t>
            </a:r>
            <a:r>
              <a:rPr lang="en-GB" dirty="0"/>
              <a:t>: Benchmarking generalized out-of-distribution detection." NIPS</a:t>
            </a:r>
            <a:r>
              <a:rPr lang="en-GB" i="1" dirty="0"/>
              <a:t> </a:t>
            </a:r>
            <a:r>
              <a:rPr lang="en-GB" dirty="0"/>
              <a:t>(2022)</a:t>
            </a:r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B2EE3-60E7-A938-C45C-2792648C4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054" y="6531678"/>
            <a:ext cx="8539113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/>
              <a:t>Francesco Di Salvo  |  BioMedIA Reading Group </a:t>
            </a:r>
            <a:endParaRPr lang="en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9A0150-4D70-8F28-7D67-77674AE9FA9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0" r="-317" b="2"/>
          <a:stretch>
            <a:fillRect/>
          </a:stretch>
        </p:blipFill>
        <p:spPr bwMode="auto">
          <a:xfrm>
            <a:off x="8238308" y="1591773"/>
            <a:ext cx="2908664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42667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DD0A7-2E79-4C06-6327-8FDA0919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D20F-9340-C4BF-6768-33C2D182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DE" dirty="0"/>
              <a:t>OOD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5" name="Content Placeholder 2">
                <a:extLst>
                  <a:ext uri="{FF2B5EF4-FFF2-40B4-BE49-F238E27FC236}">
                    <a16:creationId xmlns:a16="http://schemas.microsoft.com/office/drawing/2014/main" id="{DDBBA6CA-E840-ED4F-9EA8-1CE7BD8D7EE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832321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Metrics</a:t>
                </a:r>
              </a:p>
              <a:p>
                <a:pPr lvl="1"/>
                <a:r>
                  <a:rPr lang="en-US" dirty="0"/>
                  <a:t>AUROC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i.e., separability</a:t>
                </a:r>
              </a:p>
              <a:p>
                <a:pPr lvl="1"/>
                <a:r>
                  <a:rPr lang="en-US" dirty="0"/>
                  <a:t>FPR@95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i.e., FPR when 95% of ID data is correctly detected </a:t>
                </a:r>
              </a:p>
            </p:txBody>
          </p:sp>
        </mc:Choice>
        <mc:Fallback xmlns="">
          <p:sp>
            <p:nvSpPr>
              <p:cNvPr id="2055" name="Content Placeholder 2">
                <a:extLst>
                  <a:ext uri="{FF2B5EF4-FFF2-40B4-BE49-F238E27FC236}">
                    <a16:creationId xmlns:a16="http://schemas.microsoft.com/office/drawing/2014/main" id="{DDBBA6CA-E840-ED4F-9EA8-1CE7BD8D7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8323218" cy="4351338"/>
              </a:xfrm>
              <a:blipFill>
                <a:blip r:embed="rId2"/>
                <a:stretch>
                  <a:fillRect l="-913" t="-11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93A5D-3514-B0FD-F04B-7C72579AF2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91654" y="6531678"/>
            <a:ext cx="7242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6987CAA-721D-054F-8038-68495652F180}" type="slidenum">
              <a:rPr lang="en-DE" smtClean="0"/>
              <a:pPr>
                <a:spcAft>
                  <a:spcPts val="600"/>
                </a:spcAft>
              </a:pPr>
              <a:t>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A1C27-A3C8-DE59-1AF3-09C86C50F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054" y="6531678"/>
            <a:ext cx="8539113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/>
              <a:t>Francesco Di Salvo  |  BioMedIA Reading Group </a:t>
            </a:r>
            <a:endParaRPr lang="en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5654FA-5F8A-E0FC-0086-4B7C030392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427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9475-E46E-7E48-892C-5091749C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Baseline: MCM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678D-C4ED-8068-3DC6-E98C188D4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Maximum Concept Matching</a:t>
            </a:r>
          </a:p>
          <a:p>
            <a:pPr lvl="1"/>
            <a:r>
              <a:rPr lang="en-DE" i="1" dirty="0"/>
              <a:t>highest similarity between image embedding and (known) text prompts</a:t>
            </a:r>
          </a:p>
          <a:p>
            <a:pPr lvl="1"/>
            <a:r>
              <a:rPr lang="en-DE" i="1" dirty="0"/>
              <a:t>i.e., most-likely class according to training information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866DE-9444-E34E-6514-779757D7CE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6</a:t>
            </a:fld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D78DDE-A9E0-2877-653E-BC80B6C7D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0DC193-D687-4ABB-9236-E10EA089D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9963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5681-17B5-CDCF-60F4-945E13C1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Common pitfall of OOD Detectors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C8A7-C938-38A7-E27F-691C15436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They rely on the last-layer features</a:t>
            </a:r>
          </a:p>
          <a:p>
            <a:pPr lvl="1"/>
            <a:r>
              <a:rPr lang="en-DE" dirty="0"/>
              <a:t>… failing to exploit the rich semantic embedded throughout the network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EC4C9-735D-81D1-89AF-863323073B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7</a:t>
            </a:fld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FE505-D54C-0E35-42DA-71E6009BC8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787B55-7937-DB1E-6439-1047A9BBA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7417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1734-8635-88E8-7DE4-382CD215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Layer combination</a:t>
            </a:r>
          </a:p>
        </p:txBody>
      </p:sp>
      <p:pic>
        <p:nvPicPr>
          <p:cNvPr id="8" name="Content Placeholder 7" descr="A graph of layers of layers&#10;&#10;AI-generated content may be incorrect.">
            <a:extLst>
              <a:ext uri="{FF2B5EF4-FFF2-40B4-BE49-F238E27FC236}">
                <a16:creationId xmlns:a16="http://schemas.microsoft.com/office/drawing/2014/main" id="{5CA1F1E5-6E2D-CACC-F362-1117F36A86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09647" y="1953126"/>
            <a:ext cx="7965143" cy="40757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9F840-A647-C921-53B2-D04F741382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8</a:t>
            </a:fld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CDF13-B1F6-A302-5730-31740A5E90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6F80D-20E1-0ACD-4B6A-769D928CB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D6136-7AA2-4985-268D-96499DA4FACA}"/>
              </a:ext>
            </a:extLst>
          </p:cNvPr>
          <p:cNvSpPr txBox="1"/>
          <p:nvPr/>
        </p:nvSpPr>
        <p:spPr>
          <a:xfrm>
            <a:off x="3169918" y="1203376"/>
            <a:ext cx="6066789" cy="646331"/>
          </a:xfrm>
          <a:custGeom>
            <a:avLst/>
            <a:gdLst>
              <a:gd name="connsiteX0" fmla="*/ 0 w 6066789"/>
              <a:gd name="connsiteY0" fmla="*/ 0 h 646331"/>
              <a:gd name="connsiteX1" fmla="*/ 6066789 w 6066789"/>
              <a:gd name="connsiteY1" fmla="*/ 0 h 646331"/>
              <a:gd name="connsiteX2" fmla="*/ 6066789 w 6066789"/>
              <a:gd name="connsiteY2" fmla="*/ 646331 h 646331"/>
              <a:gd name="connsiteX3" fmla="*/ 0 w 6066789"/>
              <a:gd name="connsiteY3" fmla="*/ 646331 h 646331"/>
              <a:gd name="connsiteX4" fmla="*/ 0 w 6066789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6789" h="646331" fill="none" extrusionOk="0">
                <a:moveTo>
                  <a:pt x="0" y="0"/>
                </a:moveTo>
                <a:cubicBezTo>
                  <a:pt x="849145" y="-49533"/>
                  <a:pt x="3832040" y="-14809"/>
                  <a:pt x="6066789" y="0"/>
                </a:cubicBezTo>
                <a:cubicBezTo>
                  <a:pt x="6081261" y="98201"/>
                  <a:pt x="6047876" y="333819"/>
                  <a:pt x="6066789" y="646331"/>
                </a:cubicBezTo>
                <a:cubicBezTo>
                  <a:pt x="3062813" y="598100"/>
                  <a:pt x="1116005" y="730786"/>
                  <a:pt x="0" y="646331"/>
                </a:cubicBezTo>
                <a:cubicBezTo>
                  <a:pt x="46534" y="433830"/>
                  <a:pt x="35510" y="136178"/>
                  <a:pt x="0" y="0"/>
                </a:cubicBezTo>
                <a:close/>
              </a:path>
              <a:path w="6066789" h="646331" stroke="0" extrusionOk="0">
                <a:moveTo>
                  <a:pt x="0" y="0"/>
                </a:moveTo>
                <a:cubicBezTo>
                  <a:pt x="961780" y="118645"/>
                  <a:pt x="4032172" y="116012"/>
                  <a:pt x="6066789" y="0"/>
                </a:cubicBezTo>
                <a:cubicBezTo>
                  <a:pt x="6019055" y="166119"/>
                  <a:pt x="6106279" y="543217"/>
                  <a:pt x="6066789" y="646331"/>
                </a:cubicBezTo>
                <a:cubicBezTo>
                  <a:pt x="4924236" y="780931"/>
                  <a:pt x="622780" y="489135"/>
                  <a:pt x="0" y="646331"/>
                </a:cubicBezTo>
                <a:cubicBezTo>
                  <a:pt x="44741" y="534667"/>
                  <a:pt x="-25823" y="18907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DE" dirty="0"/>
              <a:t>On </a:t>
            </a: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CLIP, </a:t>
            </a:r>
            <a:r>
              <a:rPr lang="en-DE" dirty="0"/>
              <a:t>the largest set of layers exhibits the lowest FPR</a:t>
            </a:r>
          </a:p>
          <a:p>
            <a:r>
              <a:rPr lang="en-DE" dirty="0"/>
              <a:t>On </a:t>
            </a:r>
            <a:r>
              <a:rPr lang="en-DE" dirty="0">
                <a:solidFill>
                  <a:schemeClr val="accent6"/>
                </a:solidFill>
              </a:rPr>
              <a:t>ViT (Sup)</a:t>
            </a: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DE" dirty="0"/>
              <a:t>we do not notice improvement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7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875D8-1B27-4AB9-CD4F-D3093935E6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FE864-A4D2-6635-A572-3FC22761B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/>
              <a:t>Francesco Di Salvo  |  BioMedIA Reading Group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27DCF-F414-46CA-E5ED-18D81B1D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87CAA-721D-054F-8038-68495652F180}" type="slidenum">
              <a:rPr lang="en-DE" smtClean="0"/>
              <a:pPr/>
              <a:t>9</a:t>
            </a:fld>
            <a:endParaRPr lang="en-DE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38404077-0FE6-C50E-894C-FD5BDB10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67" y="2777349"/>
            <a:ext cx="10554941" cy="23345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F868778-137C-839C-DB37-EE076D4855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DE" dirty="0"/>
              <a:t>Layer agreements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2A91-8707-93CF-5E47-E8DDC92798B3}"/>
              </a:ext>
            </a:extLst>
          </p:cNvPr>
          <p:cNvSpPr txBox="1"/>
          <p:nvPr/>
        </p:nvSpPr>
        <p:spPr>
          <a:xfrm>
            <a:off x="3143793" y="1539393"/>
            <a:ext cx="5737468" cy="646331"/>
          </a:xfrm>
          <a:custGeom>
            <a:avLst/>
            <a:gdLst>
              <a:gd name="connsiteX0" fmla="*/ 0 w 5737468"/>
              <a:gd name="connsiteY0" fmla="*/ 0 h 646331"/>
              <a:gd name="connsiteX1" fmla="*/ 5737468 w 5737468"/>
              <a:gd name="connsiteY1" fmla="*/ 0 h 646331"/>
              <a:gd name="connsiteX2" fmla="*/ 5737468 w 5737468"/>
              <a:gd name="connsiteY2" fmla="*/ 646331 h 646331"/>
              <a:gd name="connsiteX3" fmla="*/ 0 w 5737468"/>
              <a:gd name="connsiteY3" fmla="*/ 646331 h 646331"/>
              <a:gd name="connsiteX4" fmla="*/ 0 w 5737468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7468" h="646331" fill="none" extrusionOk="0">
                <a:moveTo>
                  <a:pt x="0" y="0"/>
                </a:moveTo>
                <a:cubicBezTo>
                  <a:pt x="2374357" y="-49533"/>
                  <a:pt x="4335838" y="-14809"/>
                  <a:pt x="5737468" y="0"/>
                </a:cubicBezTo>
                <a:cubicBezTo>
                  <a:pt x="5751940" y="98201"/>
                  <a:pt x="5718555" y="333819"/>
                  <a:pt x="5737468" y="646331"/>
                </a:cubicBezTo>
                <a:cubicBezTo>
                  <a:pt x="5098579" y="598100"/>
                  <a:pt x="1232047" y="730786"/>
                  <a:pt x="0" y="646331"/>
                </a:cubicBezTo>
                <a:cubicBezTo>
                  <a:pt x="46534" y="433830"/>
                  <a:pt x="35510" y="136178"/>
                  <a:pt x="0" y="0"/>
                </a:cubicBezTo>
                <a:close/>
              </a:path>
              <a:path w="5737468" h="646331" stroke="0" extrusionOk="0">
                <a:moveTo>
                  <a:pt x="0" y="0"/>
                </a:moveTo>
                <a:cubicBezTo>
                  <a:pt x="1766201" y="118645"/>
                  <a:pt x="3765520" y="116012"/>
                  <a:pt x="5737468" y="0"/>
                </a:cubicBezTo>
                <a:cubicBezTo>
                  <a:pt x="5689734" y="166119"/>
                  <a:pt x="5776958" y="543217"/>
                  <a:pt x="5737468" y="646331"/>
                </a:cubicBezTo>
                <a:cubicBezTo>
                  <a:pt x="4510093" y="780931"/>
                  <a:pt x="2195861" y="489135"/>
                  <a:pt x="0" y="646331"/>
                </a:cubicBezTo>
                <a:cubicBezTo>
                  <a:pt x="44741" y="534667"/>
                  <a:pt x="-25823" y="18907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CLIP-based models </a:t>
            </a:r>
            <a:r>
              <a:rPr lang="en-GB" dirty="0"/>
              <a:t>exhibit a broad area of agreement</a:t>
            </a:r>
          </a:p>
          <a:p>
            <a:r>
              <a:rPr lang="en-DE" dirty="0">
                <a:solidFill>
                  <a:schemeClr val="accent6"/>
                </a:solidFill>
              </a:rPr>
              <a:t>ViT (Sup)</a:t>
            </a: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DE" dirty="0"/>
              <a:t>exhibits a strong diagonal 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1054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 &amp; SectionHeaders">
  <a:themeElements>
    <a:clrScheme name="xAI ColorPallet">
      <a:dk1>
        <a:srgbClr val="000000"/>
      </a:dk1>
      <a:lt1>
        <a:srgbClr val="FFFFFF"/>
      </a:lt1>
      <a:dk2>
        <a:srgbClr val="676767"/>
      </a:dk2>
      <a:lt2>
        <a:srgbClr val="E5E5E5"/>
      </a:lt2>
      <a:accent1>
        <a:srgbClr val="5656E6"/>
      </a:accent1>
      <a:accent2>
        <a:srgbClr val="814CB4"/>
      </a:accent2>
      <a:accent3>
        <a:srgbClr val="B73F74"/>
      </a:accent3>
      <a:accent4>
        <a:srgbClr val="EE3335"/>
      </a:accent4>
      <a:accent5>
        <a:srgbClr val="F55A32"/>
      </a:accent5>
      <a:accent6>
        <a:srgbClr val="FFA030"/>
      </a:accent6>
      <a:hlink>
        <a:srgbClr val="0432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9B411E6-998B-1F41-A13A-3A19BCD67E23}" vid="{91FB46C2-9F86-1B43-BB5D-0325B2CE09F6}"/>
    </a:ext>
  </a:extLst>
</a:theme>
</file>

<file path=ppt/theme/theme2.xml><?xml version="1.0" encoding="utf-8"?>
<a:theme xmlns:a="http://schemas.openxmlformats.org/drawingml/2006/main" name="Content Slides">
  <a:themeElements>
    <a:clrScheme name="xAI ColorPallet">
      <a:dk1>
        <a:srgbClr val="000000"/>
      </a:dk1>
      <a:lt1>
        <a:srgbClr val="FFFFFF"/>
      </a:lt1>
      <a:dk2>
        <a:srgbClr val="676767"/>
      </a:dk2>
      <a:lt2>
        <a:srgbClr val="E5E5E5"/>
      </a:lt2>
      <a:accent1>
        <a:srgbClr val="5656E6"/>
      </a:accent1>
      <a:accent2>
        <a:srgbClr val="814CB4"/>
      </a:accent2>
      <a:accent3>
        <a:srgbClr val="B73F74"/>
      </a:accent3>
      <a:accent4>
        <a:srgbClr val="EE3335"/>
      </a:accent4>
      <a:accent5>
        <a:srgbClr val="F55A32"/>
      </a:accent5>
      <a:accent6>
        <a:srgbClr val="FFA030"/>
      </a:accent6>
      <a:hlink>
        <a:srgbClr val="0432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9B411E6-998B-1F41-A13A-3A19BCD67E23}" vid="{DF0584F7-F3CB-9743-9C6D-3DD72FF44D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C1C8367256A84A89CD29E3ABAE334D" ma:contentTypeVersion="12" ma:contentTypeDescription="Create a new document." ma:contentTypeScope="" ma:versionID="65b97eeb8d87a1ba3c9841b575eb93a8">
  <xsd:schema xmlns:xsd="http://www.w3.org/2001/XMLSchema" xmlns:xs="http://www.w3.org/2001/XMLSchema" xmlns:p="http://schemas.microsoft.com/office/2006/metadata/properties" xmlns:ns2="2ba8bcf2-ef1a-4037-9608-6da4fe51504c" xmlns:ns3="1c1c069c-f7e1-453d-83e5-f9aa61282fef" targetNamespace="http://schemas.microsoft.com/office/2006/metadata/properties" ma:root="true" ma:fieldsID="f17d8a02b856a022b2678704617abacb" ns2:_="" ns3:_="">
    <xsd:import namespace="2ba8bcf2-ef1a-4037-9608-6da4fe51504c"/>
    <xsd:import namespace="1c1c069c-f7e1-453d-83e5-f9aa61282f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a8bcf2-ef1a-4037-9608-6da4fe5150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08dc989-b775-452e-9583-787c9b467a9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c069c-f7e1-453d-83e5-f9aa61282fe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a8b357b-f828-4c41-89da-ffd1f82b78b7}" ma:internalName="TaxCatchAll" ma:showField="CatchAllData" ma:web="1c1c069c-f7e1-453d-83e5-f9aa61282f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ba8bcf2-ef1a-4037-9608-6da4fe51504c">
      <Terms xmlns="http://schemas.microsoft.com/office/infopath/2007/PartnerControls"/>
    </lcf76f155ced4ddcb4097134ff3c332f>
    <TaxCatchAll xmlns="1c1c069c-f7e1-453d-83e5-f9aa61282fef" xsi:nil="true"/>
  </documentManagement>
</p:properties>
</file>

<file path=customXml/itemProps1.xml><?xml version="1.0" encoding="utf-8"?>
<ds:datastoreItem xmlns:ds="http://schemas.openxmlformats.org/officeDocument/2006/customXml" ds:itemID="{E89F170E-7FC4-4EB1-8EFF-7CB068F65F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4B48ED-8047-470F-84EC-7B4D35E97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a8bcf2-ef1a-4037-9608-6da4fe51504c"/>
    <ds:schemaRef ds:uri="1c1c069c-f7e1-453d-83e5-f9aa61282f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E85E2F-58B9-421D-9397-68602AB79C0F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1c1c069c-f7e1-453d-83e5-f9aa61282fef"/>
    <ds:schemaRef ds:uri="2ba8bcf2-ef1a-4037-9608-6da4fe51504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Titles &amp; SectionHeaders</Template>
  <TotalTime>1160</TotalTime>
  <Words>725</Words>
  <Application>Microsoft Macintosh PowerPoint</Application>
  <PresentationFormat>Widescreen</PresentationFormat>
  <Paragraphs>131</Paragraphs>
  <Slides>22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Albert Sans</vt:lpstr>
      <vt:lpstr>Aptos</vt:lpstr>
      <vt:lpstr>Arial</vt:lpstr>
      <vt:lpstr>Cambria Math</vt:lpstr>
      <vt:lpstr>Century Gothic</vt:lpstr>
      <vt:lpstr>Wingdings</vt:lpstr>
      <vt:lpstr>Titles &amp; SectionHeaders</vt:lpstr>
      <vt:lpstr>Content Slides</vt:lpstr>
      <vt:lpstr>PowerPoint Presentation</vt:lpstr>
      <vt:lpstr>Zero Shot inference with CLIP</vt:lpstr>
      <vt:lpstr>OOD Detection</vt:lpstr>
      <vt:lpstr>OOD Detection</vt:lpstr>
      <vt:lpstr>OOD Detection</vt:lpstr>
      <vt:lpstr>Baseline: MCM</vt:lpstr>
      <vt:lpstr>Common pitfall of OOD Detectors</vt:lpstr>
      <vt:lpstr>Layer combination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Future work? </vt:lpstr>
      <vt:lpstr>Future work? </vt:lpstr>
      <vt:lpstr>Future work? </vt:lpstr>
      <vt:lpstr>Future work? </vt:lpstr>
      <vt:lpstr>References</vt:lpstr>
      <vt:lpstr>Thank you! </vt:lpstr>
      <vt:lpstr>Useful Shapes / Colors</vt:lpstr>
      <vt:lpstr>Useful SVG Icons (colorable)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 Salvo, Francesco</dc:creator>
  <cp:lastModifiedBy>Di Salvo, Francesco</cp:lastModifiedBy>
  <cp:revision>21</cp:revision>
  <dcterms:created xsi:type="dcterms:W3CDTF">2026-01-13T19:23:17Z</dcterms:created>
  <dcterms:modified xsi:type="dcterms:W3CDTF">2026-01-22T14:29:08Z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0x01010017C1C8367256A84A89CD29E3ABAE334D</vt:lpwstr>
  </property>
  <property fmtid="{D5CDD505-2E9C-101B-9397-08002B2CF9AE}" pid="3" name="MediaServiceImageTags">
    <vt:lpwstr/>
  </property>
</Properties>
</file>